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7"/>
  </p:notesMasterIdLst>
  <p:sldIdLst>
    <p:sldId id="256" r:id="rId2"/>
    <p:sldId id="258" r:id="rId3"/>
    <p:sldId id="358" r:id="rId4"/>
    <p:sldId id="360" r:id="rId5"/>
    <p:sldId id="524" r:id="rId6"/>
    <p:sldId id="527" r:id="rId7"/>
    <p:sldId id="525" r:id="rId8"/>
    <p:sldId id="526" r:id="rId9"/>
    <p:sldId id="528" r:id="rId10"/>
    <p:sldId id="529" r:id="rId11"/>
    <p:sldId id="530" r:id="rId12"/>
    <p:sldId id="531" r:id="rId13"/>
    <p:sldId id="533" r:id="rId14"/>
    <p:sldId id="534" r:id="rId15"/>
    <p:sldId id="536" r:id="rId16"/>
    <p:sldId id="538" r:id="rId17"/>
    <p:sldId id="539" r:id="rId18"/>
    <p:sldId id="540" r:id="rId19"/>
    <p:sldId id="541" r:id="rId20"/>
    <p:sldId id="542" r:id="rId21"/>
    <p:sldId id="535" r:id="rId22"/>
    <p:sldId id="629" r:id="rId23"/>
    <p:sldId id="630" r:id="rId24"/>
    <p:sldId id="458" r:id="rId25"/>
    <p:sldId id="460" r:id="rId26"/>
    <p:sldId id="459" r:id="rId27"/>
    <p:sldId id="312" r:id="rId28"/>
    <p:sldId id="275" r:id="rId29"/>
    <p:sldId id="278" r:id="rId30"/>
    <p:sldId id="277" r:id="rId31"/>
    <p:sldId id="331" r:id="rId32"/>
    <p:sldId id="297" r:id="rId33"/>
    <p:sldId id="571" r:id="rId34"/>
    <p:sldId id="330" r:id="rId35"/>
    <p:sldId id="399" r:id="rId36"/>
    <p:sldId id="276" r:id="rId37"/>
    <p:sldId id="437" r:id="rId38"/>
    <p:sldId id="438" r:id="rId39"/>
    <p:sldId id="259" r:id="rId40"/>
    <p:sldId id="385" r:id="rId41"/>
    <p:sldId id="421" r:id="rId42"/>
    <p:sldId id="422" r:id="rId43"/>
    <p:sldId id="361" r:id="rId44"/>
    <p:sldId id="293" r:id="rId45"/>
    <p:sldId id="386" r:id="rId46"/>
    <p:sldId id="292" r:id="rId47"/>
    <p:sldId id="257" r:id="rId48"/>
    <p:sldId id="362" r:id="rId49"/>
    <p:sldId id="387" r:id="rId50"/>
    <p:sldId id="446" r:id="rId51"/>
    <p:sldId id="288" r:id="rId52"/>
    <p:sldId id="289" r:id="rId53"/>
    <p:sldId id="260" r:id="rId54"/>
    <p:sldId id="294" r:id="rId55"/>
    <p:sldId id="290" r:id="rId56"/>
    <p:sldId id="573" r:id="rId57"/>
    <p:sldId id="400" r:id="rId58"/>
    <p:sldId id="383" r:id="rId59"/>
    <p:sldId id="291" r:id="rId60"/>
    <p:sldId id="413" r:id="rId61"/>
    <p:sldId id="414" r:id="rId62"/>
    <p:sldId id="415" r:id="rId63"/>
    <p:sldId id="416" r:id="rId64"/>
    <p:sldId id="441" r:id="rId65"/>
    <p:sldId id="417" r:id="rId66"/>
    <p:sldId id="445" r:id="rId67"/>
    <p:sldId id="384" r:id="rId68"/>
    <p:sldId id="388" r:id="rId69"/>
    <p:sldId id="389" r:id="rId70"/>
    <p:sldId id="390" r:id="rId71"/>
    <p:sldId id="391" r:id="rId72"/>
    <p:sldId id="392" r:id="rId73"/>
    <p:sldId id="394" r:id="rId74"/>
    <p:sldId id="393" r:id="rId75"/>
    <p:sldId id="557" r:id="rId76"/>
    <p:sldId id="454" r:id="rId77"/>
    <p:sldId id="455" r:id="rId78"/>
    <p:sldId id="456" r:id="rId79"/>
    <p:sldId id="457" r:id="rId80"/>
    <p:sldId id="461" r:id="rId81"/>
    <p:sldId id="462" r:id="rId82"/>
    <p:sldId id="463" r:id="rId83"/>
    <p:sldId id="558" r:id="rId84"/>
    <p:sldId id="447" r:id="rId85"/>
    <p:sldId id="448" r:id="rId86"/>
    <p:sldId id="449" r:id="rId87"/>
    <p:sldId id="450" r:id="rId88"/>
    <p:sldId id="451" r:id="rId89"/>
    <p:sldId id="452" r:id="rId90"/>
    <p:sldId id="453" r:id="rId91"/>
    <p:sldId id="559" r:id="rId92"/>
    <p:sldId id="464" r:id="rId93"/>
    <p:sldId id="465" r:id="rId94"/>
    <p:sldId id="473" r:id="rId95"/>
    <p:sldId id="467" r:id="rId96"/>
    <p:sldId id="466" r:id="rId97"/>
    <p:sldId id="468" r:id="rId98"/>
    <p:sldId id="469" r:id="rId99"/>
    <p:sldId id="470" r:id="rId100"/>
    <p:sldId id="471" r:id="rId101"/>
    <p:sldId id="472" r:id="rId102"/>
    <p:sldId id="474" r:id="rId103"/>
    <p:sldId id="475" r:id="rId104"/>
    <p:sldId id="476" r:id="rId105"/>
    <p:sldId id="478" r:id="rId106"/>
    <p:sldId id="477" r:id="rId107"/>
    <p:sldId id="479" r:id="rId108"/>
    <p:sldId id="480" r:id="rId109"/>
    <p:sldId id="481" r:id="rId110"/>
    <p:sldId id="482" r:id="rId111"/>
    <p:sldId id="483" r:id="rId112"/>
    <p:sldId id="484" r:id="rId113"/>
    <p:sldId id="485" r:id="rId114"/>
    <p:sldId id="486" r:id="rId115"/>
    <p:sldId id="487" r:id="rId116"/>
    <p:sldId id="488" r:id="rId117"/>
    <p:sldId id="489" r:id="rId118"/>
    <p:sldId id="491" r:id="rId119"/>
    <p:sldId id="492" r:id="rId120"/>
    <p:sldId id="490" r:id="rId121"/>
    <p:sldId id="493" r:id="rId122"/>
    <p:sldId id="494" r:id="rId123"/>
    <p:sldId id="495" r:id="rId124"/>
    <p:sldId id="496" r:id="rId125"/>
    <p:sldId id="497" r:id="rId126"/>
    <p:sldId id="560" r:id="rId127"/>
    <p:sldId id="498" r:id="rId128"/>
    <p:sldId id="500" r:id="rId129"/>
    <p:sldId id="561" r:id="rId130"/>
    <p:sldId id="562" r:id="rId131"/>
    <p:sldId id="499" r:id="rId132"/>
    <p:sldId id="501" r:id="rId133"/>
    <p:sldId id="563" r:id="rId134"/>
    <p:sldId id="564" r:id="rId135"/>
    <p:sldId id="628" r:id="rId136"/>
    <p:sldId id="544" r:id="rId137"/>
    <p:sldId id="547" r:id="rId138"/>
    <p:sldId id="545" r:id="rId139"/>
    <p:sldId id="548" r:id="rId140"/>
    <p:sldId id="627" r:id="rId141"/>
    <p:sldId id="631" r:id="rId142"/>
    <p:sldId id="546" r:id="rId143"/>
    <p:sldId id="549" r:id="rId144"/>
    <p:sldId id="555" r:id="rId145"/>
    <p:sldId id="551" r:id="rId146"/>
    <p:sldId id="552" r:id="rId147"/>
    <p:sldId id="553" r:id="rId148"/>
    <p:sldId id="554" r:id="rId149"/>
    <p:sldId id="556" r:id="rId150"/>
    <p:sldId id="550" r:id="rId151"/>
    <p:sldId id="351" r:id="rId152"/>
    <p:sldId id="352" r:id="rId153"/>
    <p:sldId id="353" r:id="rId154"/>
    <p:sldId id="354" r:id="rId155"/>
    <p:sldId id="355" r:id="rId1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30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296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744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docker-devo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url.cc/62bNxb" TargetMode="Externa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DevOps: Jenkins </a:t>
            </a:r>
            <a:r>
              <a:rPr kumimoji="1" lang="zh-CN" altLang="en-US" dirty="0"/>
              <a:t>搭配</a:t>
            </a:r>
            <a:r>
              <a:rPr kumimoji="1" lang="en-US" altLang="zh-CN" dirty="0"/>
              <a:t>Docker </a:t>
            </a:r>
            <a:r>
              <a:rPr kumimoji="1" lang="zh-CN" altLang="en-US" dirty="0"/>
              <a:t>持續整合實務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4: </a:t>
            </a:r>
            <a:r>
              <a:rPr lang="zh-TW" altLang="en-US" b="1" dirty="0"/>
              <a:t>採用雲服務的</a:t>
            </a:r>
            <a:r>
              <a:rPr lang="en-US" altLang="zh-TW" b="1" dirty="0"/>
              <a:t>DevOps as a service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同模式</a:t>
            </a:r>
            <a:r>
              <a:rPr lang="en-US" altLang="zh-TW" dirty="0"/>
              <a:t>3</a:t>
            </a:r>
            <a:r>
              <a:rPr lang="zh-TW" altLang="en-US" dirty="0"/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rPr lang="en-US" altLang="zh-TW" dirty="0"/>
              <a:t>3</a:t>
            </a:r>
            <a:r>
              <a:rPr lang="zh-TW" altLang="en-US" dirty="0"/>
              <a:t>甚至模式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A81EF9-4340-8141-9861-C33727FF2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24" y="1294362"/>
            <a:ext cx="732627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152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9E8C4-4ABD-144E-9072-39094821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EEC9DD5-BF60-7748-A2EF-C10C0E01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57719" y="2061598"/>
            <a:ext cx="8438338" cy="417784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24F53D-65CD-3240-8FBF-F983E1DC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DB8580-CEDB-A049-AF4B-A31B9A04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5672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EA878-00B2-7C4E-B5C2-49E2F5C9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確認</a:t>
            </a:r>
            <a:r>
              <a:rPr kumimoji="1" lang="en-US" altLang="zh-CN" dirty="0"/>
              <a:t>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r>
              <a:rPr kumimoji="1" lang="zh-CN" altLang="en-US" dirty="0"/>
              <a:t>，並</a:t>
            </a:r>
            <a:r>
              <a:rPr kumimoji="1" lang="en-US" altLang="zh-CN" dirty="0"/>
              <a:t>Test Connection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8A4F71-3EAA-4B42-BC82-B0523CB1F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844176"/>
            <a:ext cx="8947150" cy="261268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3D51D3-141D-A34D-BBF8-236E3AB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4306D0-308E-6A40-AAEA-5E7107A9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1454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4AB6E-B3A7-2C40-AD54-A57B5B3B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建立</a:t>
            </a:r>
            <a:r>
              <a:rPr kumimoji="1" lang="en-US" altLang="zh-CN" dirty="0"/>
              <a:t>Git project</a:t>
            </a:r>
            <a:r>
              <a:rPr kumimoji="1" lang="zh-CN" altLang="en-US" dirty="0"/>
              <a:t>同名專案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6AE20FB-E260-8E4E-8F62-20C1F9CB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55780" y="2059717"/>
            <a:ext cx="7442216" cy="418160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0CADCC-9AEF-4748-A4FE-26871D7D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400E4B-7438-E044-B5FF-FAD08F61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924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056A-A792-D244-B13F-5B9F582C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設定原始碼來源，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FB861F-78E6-464C-9790-1FC910C1E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42871" y="2056471"/>
            <a:ext cx="8868033" cy="418809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5615A-7462-1B4B-87CB-112FBE4A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7A730-A590-8349-BC20-00201E9E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4797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8C002-5F31-7544-86B1-B9AD97D2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 點選建置觸發，取得</a:t>
            </a:r>
            <a:r>
              <a:rPr kumimoji="1" lang="en-US" altLang="zh-TW" dirty="0"/>
              <a:t>Secret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DDB376-37A4-B342-9AC5-3026F0D7C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916343" y="2052638"/>
            <a:ext cx="53210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8D9133-95FD-3349-A76F-B0BB32A9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3FC159-427E-2E47-8011-DFA276C3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701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E015B-92E3-F440-8CC9-CB368BBA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3600" dirty="0"/>
              <a:t>至</a:t>
            </a:r>
            <a:r>
              <a:rPr kumimoji="1" lang="en-US" altLang="zh-TW" sz="3600" dirty="0"/>
              <a:t>Admin/Settings/Network/Outbound </a:t>
            </a:r>
            <a:r>
              <a:rPr kumimoji="1" lang="en-US" altLang="zh-TW" sz="3600" dirty="0" err="1"/>
              <a:t>reuests</a:t>
            </a:r>
            <a:r>
              <a:rPr kumimoji="1" lang="zh-TW" altLang="en-US" sz="3600" dirty="0"/>
              <a:t>，勾選</a:t>
            </a:r>
            <a:r>
              <a:rPr kumimoji="1" lang="en-US" altLang="zh-TW" sz="3600" dirty="0" err="1"/>
              <a:t>allonw</a:t>
            </a:r>
            <a:r>
              <a:rPr kumimoji="1" lang="en-US" altLang="zh-TW" sz="3600" dirty="0"/>
              <a:t> request to the local </a:t>
            </a:r>
            <a:r>
              <a:rPr kumimoji="1" lang="en-US" altLang="zh-TW" sz="3600" dirty="0" err="1"/>
              <a:t>netowrk</a:t>
            </a:r>
            <a:endParaRPr kumimoji="1" lang="zh-TW" altLang="en-US" sz="36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8920A9-CFE4-7144-A09D-F1595A347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31434" y="2286665"/>
            <a:ext cx="7330068" cy="446554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4CFB0E-8375-D34B-AAA8-43C1CA92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902B9-7014-C44D-A93D-28782F9B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53166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22D45-0F2F-3D40-AF05-3FDCAB3C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到專案內</a:t>
            </a:r>
            <a:r>
              <a:rPr kumimoji="1" lang="en-US" altLang="zh-CN" dirty="0"/>
              <a:t>/ Settings/webhooks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D5B9D9-13EB-8D48-8A36-C411E6ECC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14614" y="1770277"/>
            <a:ext cx="219799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794E9C-A255-DC4D-AEBE-892EA23D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A0BBB8-69F1-564B-ACD8-891A3F34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13248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6C7E1-141B-1042-BB3C-B771893B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 err="1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 token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EA583F-8661-8344-AE4B-B039AF75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288E30-09D7-F140-BE5B-28470BC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0772D8-3747-2846-B321-0F40B612B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89244" y="2052638"/>
            <a:ext cx="4775287" cy="41957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79E452F-8E27-6A49-9983-280D4BAFDA22}"/>
              </a:ext>
            </a:extLst>
          </p:cNvPr>
          <p:cNvSpPr txBox="1"/>
          <p:nvPr/>
        </p:nvSpPr>
        <p:spPr>
          <a:xfrm>
            <a:off x="1723604" y="1254265"/>
            <a:ext cx="73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http://{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IP}:8080/project/docker-</a:t>
            </a:r>
            <a:r>
              <a:rPr kumimoji="1" lang="en-US" altLang="zh-TW" dirty="0" err="1"/>
              <a:t>devops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4125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047AB-A4E0-3A4D-A8F9-AE966F8D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6667039-697D-2A4B-95EC-F6DEEF75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379" y="2052638"/>
            <a:ext cx="598101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D3E5B2-9991-B443-8903-3C3E4CC0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3BA258-9930-5B45-BC62-B3AB0F3C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1200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6F2EA-FC0F-9B4A-B728-60828DF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點選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Tete</a:t>
            </a:r>
            <a:r>
              <a:rPr kumimoji="1" lang="zh-TW" altLang="en-US" dirty="0"/>
              <a:t>，測試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B92174-6FB5-524A-BCB5-CEAC3CC5A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77730" y="2052638"/>
            <a:ext cx="399831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7FCFF-8FBF-8146-AF4F-79E4BEE7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8DC4FE-71F2-524C-9150-5D3D16EF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630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5: </a:t>
            </a:r>
            <a:r>
              <a:rPr lang="zh-TW" altLang="en-US" b="1" dirty="0"/>
              <a:t>有期限的</a:t>
            </a:r>
            <a:r>
              <a:rPr lang="en-US" altLang="zh-TW" b="1" dirty="0"/>
              <a:t>DevOps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在已獨立的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團隊間，組建有時效性的</a:t>
            </a:r>
            <a:r>
              <a:rPr lang="en-US" altLang="zh-TW" dirty="0"/>
              <a:t>DevOps</a:t>
            </a:r>
            <a:r>
              <a:rPr lang="zh-TW" altLang="en-US" dirty="0"/>
              <a:t>團隊，導入</a:t>
            </a:r>
            <a:r>
              <a:rPr lang="en-US" altLang="zh-TW" dirty="0"/>
              <a:t>DevOps</a:t>
            </a:r>
            <a:r>
              <a:rPr lang="zh-TW" altLang="en-US" dirty="0"/>
              <a:t>文化到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團隊，並讓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做更緊密的合作，期許目標達到模式</a:t>
            </a:r>
            <a:r>
              <a:rPr lang="en-US" altLang="zh-TW" dirty="0"/>
              <a:t>1 or </a:t>
            </a:r>
            <a:r>
              <a:rPr lang="zh-TW" altLang="en-US" dirty="0"/>
              <a:t>模式</a:t>
            </a:r>
            <a:r>
              <a:rPr lang="en-US" altLang="zh-TW" dirty="0"/>
              <a:t>2</a:t>
            </a:r>
            <a:r>
              <a:rPr lang="zh-TW" altLang="en-US" dirty="0"/>
              <a:t>。</a:t>
            </a:r>
            <a:r>
              <a:rPr lang="en-US" altLang="zh-TW" dirty="0"/>
              <a:t>DevOps</a:t>
            </a:r>
            <a:r>
              <a:rPr lang="zh-TW" altLang="en-US" dirty="0"/>
              <a:t>團隊協助導入</a:t>
            </a:r>
            <a:r>
              <a:rPr lang="en-US" altLang="zh-TW" dirty="0"/>
              <a:t>Ops</a:t>
            </a:r>
            <a:r>
              <a:rPr lang="zh-TW" altLang="en-US" dirty="0"/>
              <a:t>團隊</a:t>
            </a:r>
            <a:r>
              <a:rPr lang="en-US" altLang="zh-TW" dirty="0"/>
              <a:t>DevOps</a:t>
            </a:r>
            <a:r>
              <a:rPr lang="zh-TW" altLang="en-US" dirty="0"/>
              <a:t>文化</a:t>
            </a:r>
            <a:r>
              <a:rPr lang="en-US" altLang="zh-TW" dirty="0"/>
              <a:t>(stand up meeting</a:t>
            </a:r>
            <a:r>
              <a:rPr lang="zh-TW" altLang="en-US" dirty="0"/>
              <a:t>、</a:t>
            </a:r>
            <a:r>
              <a:rPr lang="en-US" altLang="zh-TW" dirty="0"/>
              <a:t>agile</a:t>
            </a:r>
            <a:r>
              <a:rPr lang="zh-TW" altLang="en-US" dirty="0"/>
              <a:t>、自動化維運處理等工作。</a:t>
            </a:r>
          </a:p>
          <a:p>
            <a:r>
              <a:rPr lang="zh-TW" altLang="en-US" dirty="0"/>
              <a:t>要團隊多數人都願意導入</a:t>
            </a:r>
            <a:r>
              <a:rPr lang="en-US" altLang="zh-TW" dirty="0"/>
              <a:t>DevOps</a:t>
            </a:r>
            <a:r>
              <a:rPr lang="zh-TW" altLang="en-US" dirty="0"/>
              <a:t>文化，才有機會達成模式</a:t>
            </a:r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AD26B6-D5F5-0649-AAAD-7030A6340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61" y="1331119"/>
            <a:ext cx="725695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87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6218C-F3D2-504B-909F-DC4AD573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得到回傳狀態</a:t>
            </a:r>
            <a:r>
              <a:rPr kumimoji="1" lang="en-US" altLang="zh-CN" dirty="0"/>
              <a:t>200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43C78B6-D4D5-DC44-B7E4-3E542DF03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49340" y="2077418"/>
            <a:ext cx="4855096" cy="414620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EF5429-2238-B144-A860-D338AC0E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99085-0DDD-2047-A302-36A22074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0804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40CF0-4370-8742-8EB9-8CAC1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被</a:t>
            </a:r>
            <a:r>
              <a:rPr kumimoji="1" lang="en-US" altLang="zh-CN" dirty="0"/>
              <a:t>Gitlab</a:t>
            </a:r>
            <a:r>
              <a:rPr kumimoji="1" lang="zh-CN" altLang="en-US" dirty="0"/>
              <a:t>驅動紀錄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D5B9F82-AF86-3F4B-ACC5-B1306091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791510"/>
            <a:ext cx="8947150" cy="27180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54B121-82F1-8145-931F-5BB45D63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84B5FD-A82B-7844-9DDA-4F43BD6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13488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CA16C-9D57-F343-B0B5-E93B8A68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59A96B-6A4A-754E-B593-1D7F2CAF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開源的</a:t>
            </a:r>
            <a:r>
              <a:rPr kumimoji="1" lang="zh-CN" altLang="en-US" dirty="0"/>
              <a:t>程式碼品質管理系統</a:t>
            </a:r>
            <a:endParaRPr kumimoji="1" lang="en-US" altLang="zh-CN" dirty="0"/>
          </a:p>
          <a:p>
            <a:r>
              <a:rPr kumimoji="1" lang="en-US" altLang="zh-TW" dirty="0"/>
              <a:t>SonarQube Server</a:t>
            </a:r>
          </a:p>
          <a:p>
            <a:pPr lvl="1"/>
            <a:r>
              <a:rPr kumimoji="1" lang="zh-CN" altLang="en-US" dirty="0"/>
              <a:t>收集數據及呈現</a:t>
            </a:r>
            <a:endParaRPr kumimoji="1" lang="en-US" altLang="zh-CN" dirty="0"/>
          </a:p>
          <a:p>
            <a:r>
              <a:rPr kumimoji="1" lang="en-US" altLang="zh-TW" dirty="0"/>
              <a:t>SonarQube Runner</a:t>
            </a:r>
          </a:p>
          <a:p>
            <a:pPr lvl="1"/>
            <a:r>
              <a:rPr kumimoji="1" lang="en-US" altLang="zh-CN" dirty="0"/>
              <a:t>Agent</a:t>
            </a:r>
          </a:p>
          <a:p>
            <a:pPr lvl="1"/>
            <a:r>
              <a:rPr kumimoji="1" lang="zh-CN" altLang="en-US" dirty="0"/>
              <a:t>檢驗程式碼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B0C133-AAC5-854E-842B-8F33AAAB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F7DAA6-2402-4544-BA7B-583735C9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25373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BCBED-7481-014F-8DBA-53BD89F9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驅動</a:t>
            </a:r>
            <a:r>
              <a:rPr kumimoji="1" lang="en-US" altLang="zh-CN" dirty="0"/>
              <a:t> SonarQube</a:t>
            </a:r>
            <a:endParaRPr kumimoji="1" lang="zh-TW" altLang="en-US" dirty="0"/>
          </a:p>
        </p:txBody>
      </p:sp>
      <p:pic>
        <p:nvPicPr>
          <p:cNvPr id="7" name="內容版面配置區 6" descr="一張含有 畫畫 的圖片&#10;&#10;自動產生的描述">
            <a:extLst>
              <a:ext uri="{FF2B5EF4-FFF2-40B4-BE49-F238E27FC236}">
                <a16:creationId xmlns:a16="http://schemas.microsoft.com/office/drawing/2014/main" id="{253E4288-4932-9744-B19E-BAB4589E2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60475"/>
            <a:ext cx="8947150" cy="29800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F4CF9C-C31D-F540-AB5F-BEAA66A9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5682CD-71A6-AC42-B8AC-A2C7C5C8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65608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6C2B5-0694-DB47-9785-345CB1E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SonarQube Server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57D7C-9B32-4B45-AA04-BBD5419B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-p 9000:9000 </a:t>
            </a:r>
            <a:r>
              <a:rPr kumimoji="1" lang="en-US" altLang="zh-TW" dirty="0"/>
              <a:t>--restart always</a:t>
            </a:r>
            <a:r>
              <a:rPr lang="en-US" altLang="zh-TW" dirty="0"/>
              <a:t> --name </a:t>
            </a:r>
            <a:r>
              <a:rPr lang="en-US" altLang="zh-TW" dirty="0" err="1"/>
              <a:t>sonarqube</a:t>
            </a:r>
            <a:r>
              <a:rPr lang="en-US" altLang="zh-TW" dirty="0"/>
              <a:t> </a:t>
            </a:r>
            <a:r>
              <a:rPr lang="en-US" altLang="zh-TW" dirty="0" err="1"/>
              <a:t>sonarqube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F1AF51-78AF-1C4A-912E-A55B8CAD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B24B26-25D8-084C-A905-A7CB6C02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589A2-8DDD-E347-B79E-970F53EF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49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D5C96-6E6F-6641-ACC7-9CE57347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927A7B-7809-0E4E-97AB-F7D8ED84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3CDB76-0D78-C640-BDB7-C6E23AB4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317862B7-1971-3248-846C-5D55AA0A1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552" y="2052638"/>
            <a:ext cx="604467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66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A44BC-411F-D440-B4DD-803F90BA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19AF-857B-2D4E-B4CF-E9A3DD6D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預設帳號</a:t>
            </a:r>
            <a:r>
              <a:rPr kumimoji="1" lang="en-US" altLang="zh-TW" dirty="0"/>
              <a:t>:admin</a:t>
            </a:r>
            <a:r>
              <a:rPr kumimoji="1" lang="zh-TW" altLang="en-US" dirty="0"/>
              <a:t>、預設密碼</a:t>
            </a:r>
            <a:r>
              <a:rPr kumimoji="1" lang="en-US" altLang="zh-TW" dirty="0"/>
              <a:t>:admin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587383-D978-8646-BC13-E581CDA8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7A0EF1-4107-3E40-964A-251EEA97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A9837D-3743-B049-BD5E-346D97B4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1" y="2858343"/>
            <a:ext cx="4020843" cy="38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84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AC74-2AE0-0F40-B43C-0694B88B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435D17-F427-954E-BAAB-6ED777CAA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86FD8-9B69-CE40-9B5C-23449FF3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9731E1-B306-8F47-93B2-5E82550A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1320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FB201-16EC-1649-8509-C1937103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runner </a:t>
            </a:r>
            <a:r>
              <a:rPr kumimoji="1" lang="zh-CN" altLang="en-US" dirty="0"/>
              <a:t>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15B39-C713-4D4D-9FA1-842B52B2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開啟</a:t>
            </a:r>
            <a:r>
              <a:rPr kumimoji="1" lang="en-US" altLang="zh-CN" dirty="0" err="1"/>
              <a:t>Jenkinks</a:t>
            </a:r>
            <a:r>
              <a:rPr kumimoji="1" lang="en-US" altLang="zh-CN" dirty="0"/>
              <a:t> </a:t>
            </a:r>
            <a:r>
              <a:rPr kumimoji="1" lang="zh-CN" altLang="en-US" dirty="0"/>
              <a:t>專案，設定建置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1702E3-68B5-BE4D-A5EC-2E397B75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DEB7DF-379F-1346-9750-E544EC7D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A63E96-FEC2-704F-B161-F7557EAC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9873"/>
            <a:ext cx="12192000" cy="28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50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F48-37F9-5A4B-90FE-38992B57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設定建立</a:t>
            </a:r>
            <a:r>
              <a:rPr kumimoji="1" lang="en-US" altLang="zh-CN" dirty="0"/>
              <a:t>SonarQube runner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56570-6BF7-7548-9F4A-86E8C19C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echo "</a:t>
            </a:r>
            <a:r>
              <a:rPr kumimoji="1" lang="en-US" altLang="zh-TW" dirty="0" err="1"/>
              <a:t>sonar.projectKey</a:t>
            </a:r>
            <a:r>
              <a:rPr kumimoji="1" lang="en-US" altLang="zh-TW" dirty="0"/>
              <a:t>=$JOB_NAME" &gt; sonar-</a:t>
            </a:r>
            <a:r>
              <a:rPr kumimoji="1" lang="en-US" altLang="zh-TW" dirty="0" err="1"/>
              <a:t>project.properties</a:t>
            </a:r>
            <a:endParaRPr kumimoji="1" lang="en-US" altLang="zh-TW" dirty="0"/>
          </a:p>
          <a:p>
            <a:r>
              <a:rPr kumimoji="1" lang="en-US" altLang="zh-TW" dirty="0"/>
              <a:t>docker run -e SONAR_HOST_URL="http://{{</a:t>
            </a:r>
            <a:r>
              <a:rPr kumimoji="1" lang="en-US" altLang="zh-TW" dirty="0" err="1"/>
              <a:t>sonarqube_server_ip</a:t>
            </a:r>
            <a:r>
              <a:rPr kumimoji="1" lang="en-US" altLang="zh-TW" dirty="0"/>
              <a:t>}}:9000" --rm -v "/home/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-data/workspace/$JOB_NAME:/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sonarsource</a:t>
            </a:r>
            <a:r>
              <a:rPr kumimoji="1" lang="en-US" altLang="zh-TW" dirty="0"/>
              <a:t>/sonar-scanner-cli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9ED7E-2874-8D4D-B1BA-E0F3993A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C3AD1D-2BA8-D448-AFB9-D035DA0A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188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6: DevOps</a:t>
            </a:r>
            <a:r>
              <a:rPr lang="zh-TW" altLang="en-US" b="1" dirty="0"/>
              <a:t>倡導團隊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27ED1F-DD49-0440-A675-C1E169A3BA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3" y="1331119"/>
            <a:ext cx="727192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間有巨大隔閡時，建立長久型的</a:t>
            </a:r>
            <a:r>
              <a:rPr lang="en-US" altLang="zh-TW" dirty="0"/>
              <a:t>DevOps</a:t>
            </a:r>
            <a:r>
              <a:rPr lang="zh-TW" altLang="en-US" dirty="0"/>
              <a:t>團隊，來推廣</a:t>
            </a:r>
            <a:r>
              <a:rPr lang="en-US" altLang="zh-TW" dirty="0"/>
              <a:t>DevOps</a:t>
            </a:r>
            <a:r>
              <a:rPr lang="zh-TW" altLang="en-US" dirty="0"/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42701141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B62BD-E703-4147-AD3E-9C96F855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9E8702D-931E-FE48-8ACB-E77176D7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44646"/>
            <a:ext cx="8947150" cy="361174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BCB8E6-D297-E245-BB08-C7720F86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15B10-AB36-F749-B053-341C32D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14647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E9FF-ED05-5440-9AED-861EA6F0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報告檢視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7C608D3-3A4D-5B4C-A619-7F49EDDFA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20" y="2052638"/>
            <a:ext cx="584453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A9269-118B-CD42-9D48-5BDBE46C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DDCDC-B36B-1143-8A55-EA5FA12E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902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F4F76-1B15-DB43-9C3B-E58C60AA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83697-6EF1-6245-8301-BE6265CE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打包</a:t>
            </a:r>
            <a:r>
              <a:rPr kumimoji="1" lang="en-US" altLang="zh-TW" dirty="0"/>
              <a:t>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r>
              <a:rPr kumimoji="1" lang="en-US" altLang="zh-TW" dirty="0"/>
              <a:t>docker 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en-US" altLang="zh-TW" dirty="0"/>
          </a:p>
          <a:p>
            <a:r>
              <a:rPr kumimoji="1" lang="en-US" altLang="zh-TW" dirty="0"/>
              <a:t>docker image ls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580D0-D94F-4649-9126-6231E391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356AE7-83C3-1F49-915F-A322F41E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30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552B1-837B-D64D-B699-65644A4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5FB2F3E-07A7-3C48-806A-C40896C1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233"/>
            <a:ext cx="8947150" cy="161457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F9315-9C14-5444-B248-CA193B63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160967-BCA7-1649-B22F-539F409C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2723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2A923-9F44-0245-941B-AF169D01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B6F4C-0CF9-4140-9910-6B7D15A4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上傳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到</a:t>
            </a:r>
            <a:r>
              <a:rPr kumimoji="1" lang="en-US" altLang="zh-TW" dirty="0"/>
              <a:t>docker hub</a:t>
            </a:r>
          </a:p>
          <a:p>
            <a:r>
              <a:rPr kumimoji="1" lang="en-US" altLang="zh-TW" dirty="0"/>
              <a:t>docker login -u "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" -p "0918101553"</a:t>
            </a:r>
          </a:p>
          <a:p>
            <a:r>
              <a:rPr kumimoji="1" lang="en-US" altLang="zh-TW" dirty="0"/>
              <a:t>docker push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0141BA-7E27-D14D-8C5D-B8268263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7D713B-114B-D947-A67B-DAAE3575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625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46EBA-E5F3-B346-8BAA-CB48CEF4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AE3366-F30F-C542-BFC1-97A5BCF70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31638"/>
            <a:ext cx="8947150" cy="16377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7E4DBE-4039-8143-8AAE-C8B0A27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B7E48C-5A16-BF4B-A917-8B51903E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99878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5FD4A-7928-744C-8F84-E83EF9D8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image</a:t>
            </a:r>
            <a:r>
              <a:rPr kumimoji="1" lang="zh-TW" altLang="en-US" dirty="0"/>
              <a:t> 是否有上傳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73314A-8AA7-7143-84B8-45D08B666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2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51904C-96AD-6847-949E-6B33EE5E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DBB69F-216D-4640-9431-E3A4079B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74028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18D77-FF78-3042-991C-0B2D6C08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3FAF02-8214-1942-8C59-0C01F528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stop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 &amp;&amp; docker rm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run 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itd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-p 10009:10009 --name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demoyuw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flask-api:jenkins-package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44BB3F-4A2D-2C4C-862F-FF4481CD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6B8904-1252-644E-8230-67E58CD7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867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F384F-850F-BF4C-90FC-DEEDAC66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88BBF-B0EF-134A-83E2-4BA633FF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C610FE-F609-D141-B80A-FDB7D786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9227ED-E265-5548-B4E3-C8EFC7504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546"/>
            <a:ext cx="8947150" cy="1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64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32615-BB64-954E-AA37-9B6A8473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CN" altLang="en-US" dirty="0"/>
              <a:t>上就多部署</a:t>
            </a:r>
            <a:r>
              <a:rPr kumimoji="1" lang="en-US" altLang="zh-CN" dirty="0"/>
              <a:t>python-flask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1103B8-710F-6144-B1D7-4E1EDD245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00092"/>
            <a:ext cx="8947150" cy="17008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AA335E-0D8A-1042-9380-20DCE62A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CFF3B3-D23C-B34E-9325-6FA8196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901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7: Google SRE 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最大反對聲量往往來至於</a:t>
            </a:r>
            <a:r>
              <a:rPr lang="en-US" altLang="zh-TW" dirty="0"/>
              <a:t>Dev</a:t>
            </a:r>
            <a:r>
              <a:rPr lang="zh-TW" altLang="en-US" dirty="0"/>
              <a:t>團隊不想碰觸</a:t>
            </a:r>
            <a:r>
              <a:rPr lang="en-US" altLang="zh-TW" dirty="0"/>
              <a:t>Ops</a:t>
            </a:r>
            <a:r>
              <a:rPr lang="zh-TW" altLang="en-US" dirty="0"/>
              <a:t>的事物。而</a:t>
            </a:r>
            <a:r>
              <a:rPr lang="en-US" altLang="zh-TW" dirty="0"/>
              <a:t>Google</a:t>
            </a:r>
            <a:r>
              <a:rPr lang="zh-TW" altLang="en-US" dirty="0"/>
              <a:t>即組建在</a:t>
            </a:r>
            <a:r>
              <a:rPr lang="en-US" altLang="zh-TW" dirty="0"/>
              <a:t>SRE(Site </a:t>
            </a:r>
            <a:r>
              <a:rPr lang="en-US" altLang="zh-TW" dirty="0" err="1"/>
              <a:t>Realible</a:t>
            </a:r>
            <a:r>
              <a:rPr lang="en-US" altLang="zh-TW" dirty="0"/>
              <a:t> Engine) </a:t>
            </a:r>
            <a:r>
              <a:rPr lang="zh-TW" altLang="en-US" dirty="0"/>
              <a:t>團隊，</a:t>
            </a:r>
            <a:r>
              <a:rPr lang="en-US" altLang="zh-TW" dirty="0"/>
              <a:t>SRE</a:t>
            </a:r>
            <a:r>
              <a:rPr lang="zh-TW" altLang="en-US" dirty="0"/>
              <a:t>團隊即有一個目標，確保所部署的軟體的可靠，</a:t>
            </a:r>
            <a:r>
              <a:rPr lang="en-US" altLang="zh-TW" dirty="0"/>
              <a:t>Dev</a:t>
            </a:r>
            <a:r>
              <a:rPr lang="zh-TW" altLang="en-US" dirty="0"/>
              <a:t>團隊可專心開發，但在進行軟體交付時，</a:t>
            </a:r>
            <a:r>
              <a:rPr lang="en-US" altLang="zh-TW" dirty="0"/>
              <a:t>SRE</a:t>
            </a:r>
            <a:r>
              <a:rPr lang="zh-TW" altLang="en-US" dirty="0"/>
              <a:t>團隊有權力拒絕未經合格測試的軟體，</a:t>
            </a:r>
            <a:r>
              <a:rPr lang="en-US" altLang="zh-TW" dirty="0"/>
              <a:t>Dev</a:t>
            </a:r>
            <a:r>
              <a:rPr lang="zh-TW" altLang="en-US" dirty="0"/>
              <a:t>需向</a:t>
            </a:r>
            <a:r>
              <a:rPr lang="en-US" altLang="zh-TW" dirty="0"/>
              <a:t>SRE</a:t>
            </a:r>
            <a:r>
              <a:rPr lang="zh-TW" altLang="en-US" dirty="0"/>
              <a:t>團隊證明所開發的軟體可靠。所以當交付出的軟體都是經由</a:t>
            </a:r>
            <a:r>
              <a:rPr lang="en-US" altLang="zh-TW" dirty="0"/>
              <a:t>SRE</a:t>
            </a:r>
            <a:r>
              <a:rPr lang="zh-TW" altLang="en-US" dirty="0"/>
              <a:t>認可，有能力維護的。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96D73F0-60AE-D543-955E-83EC69E55B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78" y="1152983"/>
            <a:ext cx="727770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152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9C16A-F5FD-FD4B-A106-D36F80D2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檢查</a:t>
            </a:r>
            <a:r>
              <a:rPr kumimoji="1" lang="en-US" altLang="zh-CN" dirty="0"/>
              <a:t> {VM1</a:t>
            </a:r>
            <a:r>
              <a:rPr kumimoji="1" lang="zh-TW" altLang="en-US" dirty="0"/>
              <a:t> 外網</a:t>
            </a:r>
            <a:r>
              <a:rPr kumimoji="1" lang="en-US" altLang="zh-TW" dirty="0"/>
              <a:t>IP</a:t>
            </a:r>
            <a:r>
              <a:rPr kumimoji="1" lang="en-US" altLang="zh-CN" dirty="0"/>
              <a:t>}:10009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8175B1C-AD51-C348-BFDE-A2167CC9C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8" y="2518569"/>
            <a:ext cx="7581900" cy="3263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C4DF8-1E79-1A44-8316-8E0E3F5E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D6314C-5F36-CC41-9484-F37F82F1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8778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E49F0-7BEE-154B-A2D0-FFAB27D8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CFEFEE-6A04-0043-A78B-E636BB62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執行 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單元測試</a:t>
            </a:r>
          </a:p>
          <a:p>
            <a:r>
              <a:rPr kumimoji="1" lang="en-US" altLang="zh-TW" dirty="0"/>
              <a:t>docker exec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python </a:t>
            </a:r>
            <a:r>
              <a:rPr kumimoji="1" lang="en-US" altLang="zh-TW" dirty="0" err="1"/>
              <a:t>test.py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A21710-31D7-E549-8638-2E0B80C3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92F5B-1509-2E4E-827A-5891EDCE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29891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7C315-28F3-2B43-85DE-59431918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C5B0860-73BE-454C-A7D5-2844E5CF6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232863"/>
            <a:ext cx="8947150" cy="18353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D1E185-427E-5E4B-8DBD-6AF7628F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2D6807-546C-DF48-BC3B-01A7EE6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79522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9EC7B-C01E-7F40-A798-69DE673A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單元測試結果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9BBAAD-7F7C-F94E-807C-B07EA4F1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88" y="3140869"/>
            <a:ext cx="8559800" cy="2019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53CD24-B841-3B42-AB8D-E01ACA25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1870AD-CF30-E249-93FE-F4B6AE04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66892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17615-0C58-E14E-8685-16A8AB78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關閉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7CB28E-0A28-734C-87E9-A7862E10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stop Jenkins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stop 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8650C-B00E-CD47-8674-EC6D07CD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C2EF1-92DB-D843-B5F5-21BB6547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7A3446-81ED-4249-800A-BF8638C9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0" cy="685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D41AE6D-F557-5746-9BEC-69BF797B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6"/>
            <a:ext cx="11633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78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19599D7-3C06-4D42-B005-F3DCD40F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CI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4A3C9EC-8217-D241-9E9E-E1EF922E7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D715D-EB96-224C-B395-0736A4D6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1316A4-AF24-964E-BF33-406EC8CF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64111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0980A-4F42-1645-885C-67F16C77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B4172-849A-B244-90BB-E565A563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Gitlab </a:t>
            </a:r>
            <a:r>
              <a:rPr kumimoji="1" lang="zh-CN" altLang="en-US" dirty="0"/>
              <a:t>驅動執行</a:t>
            </a:r>
            <a:r>
              <a:rPr kumimoji="1" lang="en-US" altLang="zh-CN" dirty="0"/>
              <a:t>CI</a:t>
            </a:r>
            <a:endParaRPr kumimoji="1" lang="en-US" altLang="zh-TW" dirty="0"/>
          </a:p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Gitlab pipeline </a:t>
            </a:r>
            <a:r>
              <a:rPr kumimoji="1" lang="zh-CN" altLang="en-US" dirty="0"/>
              <a:t>腳本</a:t>
            </a:r>
            <a:endParaRPr kumimoji="1" lang="en-US" altLang="zh-TW" dirty="0"/>
          </a:p>
          <a:p>
            <a:r>
              <a:rPr kumimoji="1" lang="en-US" altLang="zh-TW" dirty="0"/>
              <a:t>Gitlab runner</a:t>
            </a:r>
          </a:p>
          <a:p>
            <a:pPr lvl="1"/>
            <a:r>
              <a:rPr kumimoji="1" lang="en-US" altLang="zh-TW" dirty="0"/>
              <a:t>Agent</a:t>
            </a:r>
          </a:p>
          <a:p>
            <a:pPr lvl="1"/>
            <a:r>
              <a:rPr kumimoji="1" lang="zh-CN" altLang="en-US" dirty="0"/>
              <a:t>負責幫你部署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208CAF-950E-1D4D-AC2E-0ADC9C9C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58718-3973-674E-B71D-C0A62138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474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52CFE-F464-5744-B801-42E5CAF4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project/</a:t>
            </a:r>
            <a:r>
              <a:rPr kumimoji="1" lang="zh-TW" altLang="en-US" dirty="0"/>
              <a:t> </a:t>
            </a:r>
            <a:r>
              <a:rPr kumimoji="1" lang="en-US" altLang="zh-TW" dirty="0"/>
              <a:t>Settings/</a:t>
            </a:r>
            <a:r>
              <a:rPr kumimoji="1" lang="zh-TW" altLang="en-US" dirty="0"/>
              <a:t> </a:t>
            </a:r>
            <a:r>
              <a:rPr kumimoji="1" lang="en-US" altLang="zh-TW" dirty="0"/>
              <a:t>CI/CD/</a:t>
            </a:r>
            <a:r>
              <a:rPr kumimoji="1" lang="zh-TW" altLang="en-US" dirty="0"/>
              <a:t> </a:t>
            </a:r>
            <a:r>
              <a:rPr kumimoji="1" lang="en-US" altLang="zh-TW" dirty="0"/>
              <a:t>Runners</a:t>
            </a:r>
            <a:r>
              <a:rPr kumimoji="1" lang="zh-TW" altLang="en-US" dirty="0"/>
              <a:t>，取得</a:t>
            </a:r>
            <a:r>
              <a:rPr kumimoji="1" lang="en-US" altLang="zh-TW" dirty="0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registration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148A8D-FAF4-B54C-B585-7D29F999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46" y="2052638"/>
            <a:ext cx="638788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DE6604-54B7-BC41-AA51-A0F6448E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AF0C7A-DA15-B54F-9E40-D00A61EC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23807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23D6F-5431-D247-BC02-42BBA16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A1F29C-8EF8-9A43-8B32-E12CEF4F7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 run --rm -it -v /home/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--privileged --name </a:t>
            </a:r>
            <a:r>
              <a:rPr lang="en-US" altLang="zh-TW" dirty="0" err="1"/>
              <a:t>gitlab</a:t>
            </a:r>
            <a:r>
              <a:rPr lang="en-US" altLang="zh-TW" dirty="0"/>
              <a:t>-runner 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register   --non-interactive   --</a:t>
            </a:r>
            <a:r>
              <a:rPr lang="en-US" altLang="zh-TW" dirty="0" err="1"/>
              <a:t>url</a:t>
            </a:r>
            <a:r>
              <a:rPr lang="en-US" altLang="zh-TW" dirty="0"/>
              <a:t> http://10.128.0.11  --registration-token 9c92bTS1ApX_AWNt6MX1 --executor "docker"   --docker-image </a:t>
            </a:r>
            <a:r>
              <a:rPr lang="en-US" altLang="zh-TW" dirty="0" err="1"/>
              <a:t>docker:latest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940C7F-EF79-514F-A171-5DACB1EF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4B5B2B-F465-8943-9BE5-E9D7B41D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53060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3CEA9-0D76-C846-9207-85CFD851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7E60D07-B18B-E342-B6E7-D7426E458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238" y="2778919"/>
            <a:ext cx="7353300" cy="2743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B71ED9-3B69-9F48-BFF5-37BFEE54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6859C1-45C6-E44B-89C7-80719B91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925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8: Container</a:t>
            </a:r>
            <a:r>
              <a:rPr lang="zh-TW" altLang="en-US" b="1" dirty="0"/>
              <a:t>驅動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將所有</a:t>
            </a:r>
            <a:r>
              <a:rPr lang="en-US" altLang="zh-TW" dirty="0"/>
              <a:t>Dev</a:t>
            </a:r>
            <a:r>
              <a:rPr lang="zh-TW" altLang="en-US" dirty="0"/>
              <a:t>應用封裝到</a:t>
            </a:r>
            <a:r>
              <a:rPr lang="en-US" altLang="zh-TW" dirty="0"/>
              <a:t>container</a:t>
            </a:r>
            <a:r>
              <a:rPr lang="zh-TW" altLang="en-US" dirty="0"/>
              <a:t>中，</a:t>
            </a:r>
            <a:r>
              <a:rPr lang="en-US" altLang="zh-TW" dirty="0"/>
              <a:t>container</a:t>
            </a:r>
            <a:r>
              <a:rPr lang="zh-TW" altLang="en-US" dirty="0"/>
              <a:t>當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的邊界，降低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的耦合。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456EDDD-DBD1-DF44-8464-62D9D78F0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35" y="1331119"/>
            <a:ext cx="720506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825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90EB2-0A63-F446-98D2-E2990601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調整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-runner/config/</a:t>
            </a:r>
            <a:r>
              <a:rPr kumimoji="1" lang="en-US" altLang="zh-CN" dirty="0" err="1"/>
              <a:t>config.toml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BB920EE-9A47-2348-87F0-4C19B101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03345"/>
            <a:ext cx="8947150" cy="329434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C2B1FA-F0B6-6B45-96BF-D5BCF202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26BC9B-B9FB-1E42-BB69-C6AA0E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832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FDD74-A9BA-054F-A682-55B2F39B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Runner.docker</a:t>
            </a:r>
            <a:r>
              <a:rPr kumimoji="1" lang="en-US" altLang="zh-TW" dirty="0"/>
              <a:t> </a:t>
            </a:r>
            <a:r>
              <a:rPr kumimoji="1" lang="zh-CN" altLang="en-US" dirty="0"/>
              <a:t>調整</a:t>
            </a:r>
            <a:r>
              <a:rPr kumimoji="1" lang="en-US" altLang="zh-TW" dirty="0"/>
              <a:t>privileged</a:t>
            </a:r>
            <a:r>
              <a:rPr kumimoji="1" lang="zh-CN" altLang="en-US" dirty="0"/>
              <a:t>及</a:t>
            </a:r>
            <a:r>
              <a:rPr kumimoji="1" lang="en-US" altLang="zh-TW" dirty="0"/>
              <a:t>volumes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BC0015-7381-C043-8ECC-C452822DD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TW" dirty="0"/>
              <a:t> [</a:t>
            </a:r>
            <a:r>
              <a:rPr kumimoji="1" lang="en-US" altLang="zh-TW" dirty="0" err="1"/>
              <a:t>runners.docker</a:t>
            </a:r>
            <a:r>
              <a:rPr kumimoji="1" lang="en-US" altLang="zh-TW" dirty="0"/>
              <a:t>]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tls_verify</a:t>
            </a:r>
            <a:r>
              <a:rPr kumimoji="1" lang="en-US" altLang="zh-TW" dirty="0"/>
              <a:t> = false</a:t>
            </a:r>
          </a:p>
          <a:p>
            <a:r>
              <a:rPr kumimoji="1" lang="en-US" altLang="zh-TW" dirty="0"/>
              <a:t>    image = "</a:t>
            </a:r>
            <a:r>
              <a:rPr kumimoji="1" lang="en-US" altLang="zh-TW" dirty="0" err="1"/>
              <a:t>docker:latest</a:t>
            </a:r>
            <a:r>
              <a:rPr kumimoji="1" lang="en-US" altLang="zh-TW" dirty="0"/>
              <a:t>"</a:t>
            </a:r>
          </a:p>
          <a:p>
            <a:r>
              <a:rPr kumimoji="1" lang="en-US" altLang="zh-TW" dirty="0"/>
              <a:t>    privileged = true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disable_entrypoint_overwrite</a:t>
            </a:r>
            <a:r>
              <a:rPr kumimoji="1" lang="en-US" altLang="zh-TW" dirty="0"/>
              <a:t> = false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oom_kill_disable</a:t>
            </a:r>
            <a:r>
              <a:rPr kumimoji="1" lang="en-US" altLang="zh-TW" dirty="0"/>
              <a:t> = false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disable_cache</a:t>
            </a:r>
            <a:r>
              <a:rPr kumimoji="1" lang="en-US" altLang="zh-TW" dirty="0"/>
              <a:t> = false</a:t>
            </a:r>
          </a:p>
          <a:p>
            <a:r>
              <a:rPr kumimoji="1" lang="en-US" altLang="zh-TW" dirty="0"/>
              <a:t>    volumes = ["/cache", "/var/run/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shm_size</a:t>
            </a:r>
            <a:r>
              <a:rPr kumimoji="1" lang="en-US" altLang="zh-TW" dirty="0"/>
              <a:t> = 0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DDB7CB-5D0F-DA4C-87A0-6671FFCC8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52F573-7807-D543-AC0C-00B6FAC3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31688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2ED16-DB65-EC43-B240-858FF5F9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</a:t>
            </a:r>
            <a:r>
              <a:rPr kumimoji="1" lang="zh-TW" altLang="en-US" dirty="0"/>
              <a:t> 執行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4E6F4B-8066-CF4A-B5C6-C307BD9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-d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--restart always -v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gitlab-runner:</a:t>
            </a:r>
            <a:r>
              <a:rPr lang="en-US" altLang="zh-TW" dirty="0" err="1"/>
              <a:t>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2AB58A-2828-734E-AAA5-8B092DB2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BE5267-B0A5-1743-BA72-1160DBC0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6543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DAF0D-17DC-D549-8720-C41B84E4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狀態檢查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162635-DAA9-844A-B4E1-4F88D2F8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22611"/>
            <a:ext cx="8947150" cy="26558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D6A89-4435-634A-A4C5-CD7A6A54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02FE1E-2D34-DD40-B61E-EBA44FCF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4936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4359C-5326-A54E-86B1-56A697BC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sample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793159-30BB-8248-846C-9C252469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1602" y="2052638"/>
            <a:ext cx="263057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C1FB8-80D9-4A43-A7E4-655EE588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C4D239-35C1-0E4C-B825-A69F527B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05243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74926-A378-D148-90C7-BD7F994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016528-860D-5A4B-816E-09F7F779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image</a:t>
            </a:r>
          </a:p>
          <a:p>
            <a:r>
              <a:rPr lang="en-US" altLang="zh-TW" dirty="0"/>
              <a:t>services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service</a:t>
            </a:r>
          </a:p>
          <a:p>
            <a:r>
              <a:rPr lang="en-US" altLang="zh-TW" dirty="0"/>
              <a:t>stages</a:t>
            </a:r>
          </a:p>
          <a:p>
            <a:pPr lvl="1"/>
            <a:r>
              <a:rPr lang="zh-CN" altLang="en-US" dirty="0"/>
              <a:t>制定執行步驟</a:t>
            </a:r>
            <a:endParaRPr lang="en-US" altLang="zh-CN" dirty="0"/>
          </a:p>
          <a:p>
            <a:pPr lvl="1"/>
            <a:r>
              <a:rPr lang="zh-CN" altLang="en-US" dirty="0"/>
              <a:t>預設為</a:t>
            </a:r>
            <a:r>
              <a:rPr lang="en-US" altLang="zh-CN" dirty="0"/>
              <a:t>test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5E8A6D-C53F-164F-9101-AD6B7659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8C06A-BD51-6D49-A91F-53F9269D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7071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0346-E3EF-CD4A-8668-44543606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2D6B33-8536-9343-A57D-C4E67219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/>
              <a:t>before_script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執行完後執行</a:t>
            </a:r>
            <a:endParaRPr lang="en-US" altLang="zh-TW" dirty="0"/>
          </a:p>
          <a:p>
            <a:r>
              <a:rPr lang="en-US" altLang="zh-TW" dirty="0"/>
              <a:t>variables</a:t>
            </a:r>
          </a:p>
          <a:p>
            <a:pPr lvl="1"/>
            <a:r>
              <a:rPr lang="zh-CN" altLang="en-US" dirty="0"/>
              <a:t>供自定義環境變數</a:t>
            </a:r>
            <a:endParaRPr lang="en-US" altLang="zh-TW" dirty="0"/>
          </a:p>
          <a:p>
            <a:r>
              <a:rPr lang="en-US" altLang="zh-TW" dirty="0"/>
              <a:t>cache</a:t>
            </a:r>
          </a:p>
          <a:p>
            <a:pPr lvl="1"/>
            <a:r>
              <a:rPr lang="zh-CN" altLang="en-US" dirty="0"/>
              <a:t>暫存文件或檔案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D97004-D41B-CB4D-B8DD-2B5661E6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96C14B-9BCC-D24B-B9BA-DFBD41D3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909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F0842-EBC4-974C-8AE1-FAB13A2F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3DA5DA-6CCB-3C43-92D0-54A63371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script</a:t>
            </a:r>
          </a:p>
          <a:p>
            <a:pPr lvl="1"/>
            <a:r>
              <a:rPr kumimoji="1" lang="zh-CN" altLang="en-US" dirty="0"/>
              <a:t>執行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，每個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內必須要有。</a:t>
            </a:r>
            <a:endParaRPr kumimoji="1" lang="en-US" altLang="zh-CN" dirty="0"/>
          </a:p>
          <a:p>
            <a:r>
              <a:rPr kumimoji="1" lang="en-US" altLang="zh-TW" dirty="0"/>
              <a:t>image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image</a:t>
            </a:r>
            <a:endParaRPr kumimoji="1" lang="en-US" altLang="zh-TW" dirty="0"/>
          </a:p>
          <a:p>
            <a:r>
              <a:rPr kumimoji="1" lang="en-US" altLang="zh-TW" dirty="0"/>
              <a:t>services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service</a:t>
            </a:r>
            <a:endParaRPr kumimoji="1" lang="en-US" altLang="zh-TW" dirty="0"/>
          </a:p>
          <a:p>
            <a:r>
              <a:rPr kumimoji="1" lang="en-US" altLang="zh-TW" dirty="0"/>
              <a:t>stage</a:t>
            </a:r>
          </a:p>
          <a:p>
            <a:pPr lvl="1"/>
            <a:r>
              <a:rPr kumimoji="1" lang="zh-CN" altLang="en-US" dirty="0"/>
              <a:t>呼應</a:t>
            </a:r>
            <a:r>
              <a:rPr kumimoji="1" lang="en-US" altLang="zh-CN" dirty="0"/>
              <a:t>Stages</a:t>
            </a:r>
            <a:r>
              <a:rPr kumimoji="1" lang="zh-CN" altLang="en-US" dirty="0"/>
              <a:t>所設定，執行此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1AE32B-7773-F646-8E0D-A71D1E44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76F32B-3289-F846-9412-F763E67D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89419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7CBED-1A3E-704B-AE94-D2F8CF7E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C3365-CF86-924C-BA14-4D4D85E35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</a:t>
            </a:r>
          </a:p>
          <a:p>
            <a:pPr lvl="1"/>
            <a:r>
              <a:rPr kumimoji="1" lang="zh-CN" altLang="en-US" dirty="0"/>
              <a:t>定義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內的環境變數</a:t>
            </a:r>
            <a:endParaRPr kumimoji="1" lang="en-US" altLang="zh-TW" dirty="0"/>
          </a:p>
          <a:p>
            <a:r>
              <a:rPr kumimoji="1" lang="en-US" altLang="zh-TW" dirty="0"/>
              <a:t>only &amp; except</a:t>
            </a:r>
          </a:p>
          <a:p>
            <a:pPr lvl="1"/>
            <a:r>
              <a:rPr kumimoji="1" lang="zh-CN" altLang="en-US" dirty="0"/>
              <a:t>設定</a:t>
            </a:r>
            <a:r>
              <a:rPr kumimoji="1" lang="zh-TW" altLang="en-US" dirty="0"/>
              <a:t>執行或不執行</a:t>
            </a:r>
            <a:r>
              <a:rPr kumimoji="1" lang="zh-CN" altLang="en-US" dirty="0"/>
              <a:t>當</a:t>
            </a:r>
            <a:r>
              <a:rPr kumimoji="1" lang="en-US" altLang="zh-CN" dirty="0"/>
              <a:t>branch name</a:t>
            </a:r>
          </a:p>
          <a:p>
            <a:pPr lvl="1"/>
            <a:r>
              <a:rPr kumimoji="1" lang="en-US" altLang="zh-TW" dirty="0"/>
              <a:t>only master: 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branch master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  <a:p>
            <a:r>
              <a:rPr kumimoji="1" lang="en-US" altLang="zh-TW" dirty="0"/>
              <a:t>tags</a:t>
            </a:r>
          </a:p>
          <a:p>
            <a:pPr lvl="1"/>
            <a:r>
              <a:rPr kumimoji="1" lang="zh-CN" altLang="en-US" dirty="0"/>
              <a:t>選擇使用何</a:t>
            </a:r>
            <a:r>
              <a:rPr kumimoji="1" lang="en-US" altLang="zh-CN" dirty="0"/>
              <a:t>Gitlab runner </a:t>
            </a:r>
            <a:r>
              <a:rPr kumimoji="1" lang="zh-CN" altLang="en-US" dirty="0"/>
              <a:t>執行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6EEE-3336-6A48-B986-BDECC7BA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F20DF8-9582-DF4A-B8DF-FD6D46CF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9604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4C6AB-D330-9441-97DB-AB2DB227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715EC5-C06E-0745-963C-823C72C6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Allow_failure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允許</a:t>
            </a:r>
            <a:r>
              <a:rPr kumimoji="1" lang="en-US" altLang="zh-TW" dirty="0"/>
              <a:t>job</a:t>
            </a:r>
            <a:r>
              <a:rPr kumimoji="1" lang="zh-TW" altLang="en-US" dirty="0"/>
              <a:t> </a:t>
            </a:r>
            <a:r>
              <a:rPr kumimoji="1" lang="en-US" altLang="zh-TW" dirty="0"/>
              <a:t>fail</a:t>
            </a:r>
            <a:r>
              <a:rPr kumimoji="1" lang="zh-TW" altLang="en-US" dirty="0"/>
              <a:t>。</a:t>
            </a:r>
            <a:r>
              <a:rPr kumimoji="1" lang="zh-CN" altLang="en-US" dirty="0"/>
              <a:t>正常</a:t>
            </a:r>
            <a:r>
              <a:rPr kumimoji="1" lang="en-US" altLang="zh-CN" dirty="0"/>
              <a:t>job fail</a:t>
            </a:r>
            <a:r>
              <a:rPr kumimoji="1" lang="zh-CN" altLang="en-US" dirty="0"/>
              <a:t>，後續</a:t>
            </a:r>
            <a:r>
              <a:rPr kumimoji="1" lang="en-US" altLang="zh-CN" dirty="0"/>
              <a:t>job</a:t>
            </a:r>
            <a:r>
              <a:rPr kumimoji="1" lang="zh-CN" altLang="en-US" dirty="0"/>
              <a:t>皆不會接著執行</a:t>
            </a:r>
            <a:endParaRPr kumimoji="1" lang="en-US" altLang="zh-CN" dirty="0"/>
          </a:p>
          <a:p>
            <a:r>
              <a:rPr kumimoji="1" lang="en-US" altLang="zh-TW" dirty="0"/>
              <a:t>cache</a:t>
            </a:r>
          </a:p>
          <a:p>
            <a:pPr lvl="1"/>
            <a:r>
              <a:rPr kumimoji="1" lang="zh-CN" altLang="en-US" dirty="0"/>
              <a:t>文件檔案暫存</a:t>
            </a:r>
            <a:endParaRPr kumimoji="1" lang="en-US" altLang="zh-CN" dirty="0"/>
          </a:p>
          <a:p>
            <a:r>
              <a:rPr lang="en-US" altLang="zh-TW" dirty="0" err="1"/>
              <a:t>before_script</a:t>
            </a:r>
            <a:r>
              <a:rPr lang="en-US" altLang="zh-TW" dirty="0"/>
              <a:t> &amp; </a:t>
            </a:r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kumimoji="1" lang="en-US" altLang="zh-TW" dirty="0"/>
              <a:t>Job </a:t>
            </a:r>
            <a:r>
              <a:rPr kumimoji="1" lang="zh-CN" altLang="en-US" dirty="0"/>
              <a:t>執行前或執行後執行。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7309F-74C9-7C4F-8897-0EC36C74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D27435-B42B-DF4B-B8A1-CBBB32DA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731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015C2D5-68C1-1641-8E17-2BA325F2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DevOps </a:t>
            </a:r>
            <a:r>
              <a:rPr lang="zh-CN" altLang="en-US" dirty="0"/>
              <a:t>錯誤使用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5904A24-1082-8A42-9411-D3203B150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6A8F80-B436-3C46-B76B-597A6E77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EEE445-E4B6-8047-8157-D5F7B531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52850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AF73E-DDEA-3B45-88A6-B0639901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project pipeline status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CDC6E8-AC28-F540-B579-D8AACCBE3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72" y="2052638"/>
            <a:ext cx="799343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3DBE3E-5D25-E14D-A5E9-D3413D36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D8E790-3732-A94D-9C41-82AF3C64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68355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61817C2-C18D-8C4D-8614-D709B48E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3"/>
            <a:ext cx="4157084" cy="41433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A: </a:t>
            </a:r>
            <a:r>
              <a:rPr lang="zh-TW" altLang="en-US" b="1" dirty="0"/>
              <a:t>獨立的</a:t>
            </a:r>
            <a:r>
              <a:rPr lang="en-US" altLang="zh-TW" b="1" dirty="0"/>
              <a:t>Dev </a:t>
            </a:r>
            <a:r>
              <a:rPr lang="zh-TW" altLang="en-US" b="1" dirty="0"/>
              <a:t>與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完全獨立，</a:t>
            </a:r>
            <a:r>
              <a:rPr lang="en-US" altLang="zh-TW" dirty="0"/>
              <a:t>Dev </a:t>
            </a:r>
            <a:r>
              <a:rPr lang="zh-TW" altLang="en-US" dirty="0"/>
              <a:t>獨立進行軟體開發，</a:t>
            </a:r>
            <a:r>
              <a:rPr lang="en-US" altLang="zh-TW" dirty="0"/>
              <a:t>Ops</a:t>
            </a:r>
            <a:r>
              <a:rPr lang="zh-TW" altLang="en-US" dirty="0"/>
              <a:t>沒有在軟體開發時提供維運意見，造成</a:t>
            </a:r>
            <a:r>
              <a:rPr lang="en-US" altLang="zh-TW" dirty="0"/>
              <a:t>Dev</a:t>
            </a:r>
            <a:r>
              <a:rPr lang="zh-TW" altLang="en-US" dirty="0"/>
              <a:t>人員在開發時沒有考慮</a:t>
            </a:r>
            <a:r>
              <a:rPr lang="en-US" altLang="zh-TW" dirty="0"/>
              <a:t>Ops</a:t>
            </a:r>
            <a:r>
              <a:rPr lang="zh-TW" altLang="en-US" dirty="0"/>
              <a:t>的複雜度與維護成本，造成軟體交付後，</a:t>
            </a:r>
            <a:r>
              <a:rPr lang="en-US" altLang="zh-TW" dirty="0"/>
              <a:t>Ops</a:t>
            </a:r>
            <a:r>
              <a:rPr lang="zh-TW" altLang="en-US" dirty="0"/>
              <a:t>難以維護，維護成本高，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兩團隊也越趨對立。</a:t>
            </a:r>
          </a:p>
        </p:txBody>
      </p:sp>
      <p:pic>
        <p:nvPicPr>
          <p:cNvPr id="13313" name="Picture 1">
            <a:extLst>
              <a:ext uri="{FF2B5EF4-FFF2-40B4-BE49-F238E27FC236}">
                <a16:creationId xmlns:a16="http://schemas.microsoft.com/office/drawing/2014/main" id="{26B89A0B-7200-9243-9152-59E67E758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320" y="1152983"/>
            <a:ext cx="556966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4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B:</a:t>
            </a:r>
            <a:r>
              <a:rPr lang="zh-TW" altLang="en-US" b="1" dirty="0"/>
              <a:t>獨立的</a:t>
            </a:r>
            <a:r>
              <a:rPr lang="en-US" altLang="zh-TW" b="1" dirty="0"/>
              <a:t>Dev, Ops and DevOps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最常見到因政策產生的一個新的</a:t>
            </a:r>
            <a:r>
              <a:rPr lang="en-US" altLang="zh-TW" dirty="0"/>
              <a:t>DevOps team</a:t>
            </a:r>
            <a:r>
              <a:rPr lang="zh-TW" altLang="en-US" dirty="0"/>
              <a:t>，與</a:t>
            </a:r>
            <a:r>
              <a:rPr lang="en-US" altLang="zh-TW" dirty="0"/>
              <a:t>Dev and Ops</a:t>
            </a:r>
            <a:r>
              <a:rPr lang="zh-TW" altLang="en-US" dirty="0"/>
              <a:t>完全各自獨立，造成</a:t>
            </a:r>
            <a:r>
              <a:rPr lang="en-US" altLang="zh-TW" dirty="0"/>
              <a:t>DevOps</a:t>
            </a:r>
            <a:r>
              <a:rPr lang="zh-TW" altLang="en-US" dirty="0"/>
              <a:t>沒有辦法在軟體開發上與</a:t>
            </a:r>
            <a:r>
              <a:rPr lang="en-US" altLang="zh-TW" dirty="0"/>
              <a:t>Dev or Ops</a:t>
            </a:r>
            <a:r>
              <a:rPr lang="zh-TW" altLang="en-US" dirty="0"/>
              <a:t>進行討論，最可能結果就是回到反類型</a:t>
            </a:r>
            <a:r>
              <a:rPr lang="en-US" altLang="zh-TW" dirty="0"/>
              <a:t>A</a:t>
            </a:r>
            <a:r>
              <a:rPr lang="zh-TW" altLang="en-US" dirty="0"/>
              <a:t>，</a:t>
            </a:r>
            <a:r>
              <a:rPr lang="en-US" altLang="zh-TW" dirty="0"/>
              <a:t>Dev</a:t>
            </a:r>
            <a:r>
              <a:rPr lang="zh-TW" altLang="en-US" dirty="0"/>
              <a:t>繼續獨立開發，交付出高維護成本的軟體。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9439381-56B9-004B-A20C-F228D7C64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3" y="1262663"/>
            <a:ext cx="566722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43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C: Dev</a:t>
            </a:r>
            <a:r>
              <a:rPr lang="zh-TW" altLang="en-US" b="1" dirty="0"/>
              <a:t>不需要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 </a:t>
            </a:r>
            <a:r>
              <a:rPr lang="zh-TW" altLang="en-US" dirty="0"/>
              <a:t>團隊認為</a:t>
            </a:r>
            <a:r>
              <a:rPr lang="en-US" altLang="zh-TW" dirty="0"/>
              <a:t>Ops</a:t>
            </a:r>
            <a:r>
              <a:rPr lang="zh-TW" altLang="en-US" dirty="0"/>
              <a:t>的工作也可由</a:t>
            </a:r>
            <a:r>
              <a:rPr lang="en-US" altLang="zh-TW" dirty="0"/>
              <a:t>Cloud</a:t>
            </a:r>
            <a:r>
              <a:rPr lang="zh-TW" altLang="en-US" dirty="0"/>
              <a:t>來取代，所有</a:t>
            </a:r>
            <a:r>
              <a:rPr lang="en-US" altLang="zh-TW" dirty="0"/>
              <a:t>Ops</a:t>
            </a:r>
            <a:r>
              <a:rPr lang="zh-TW" altLang="en-US" dirty="0"/>
              <a:t>工作有由</a:t>
            </a:r>
            <a:r>
              <a:rPr lang="en-US" altLang="zh-TW" dirty="0"/>
              <a:t>Dev</a:t>
            </a:r>
            <a:r>
              <a:rPr lang="zh-TW" altLang="en-US" dirty="0"/>
              <a:t>團隊用閒暇時間自行處理，往往卻低估了</a:t>
            </a:r>
            <a:r>
              <a:rPr lang="en-US" altLang="zh-TW" dirty="0"/>
              <a:t>Ops</a:t>
            </a:r>
            <a:r>
              <a:rPr lang="zh-TW" altLang="en-US" dirty="0"/>
              <a:t>所需的技能與</a:t>
            </a:r>
            <a:r>
              <a:rPr lang="en-US" altLang="zh-TW" dirty="0"/>
              <a:t>Ops</a:t>
            </a:r>
            <a:r>
              <a:rPr lang="zh-TW" altLang="en-US" dirty="0"/>
              <a:t>所需花費時間以及產品正式上線</a:t>
            </a:r>
            <a:r>
              <a:rPr lang="en-US" altLang="zh-TW" dirty="0"/>
              <a:t>Ops</a:t>
            </a:r>
            <a:r>
              <a:rPr lang="zh-TW" altLang="en-US" dirty="0"/>
              <a:t>的重要性，當軟體越趨複雜，所費時間也越來越高，往往造成拖慢</a:t>
            </a:r>
            <a:r>
              <a:rPr lang="en-US" altLang="zh-TW" dirty="0"/>
              <a:t>Dev</a:t>
            </a:r>
            <a:r>
              <a:rPr lang="zh-TW" altLang="en-US" dirty="0"/>
              <a:t>團隊開發的時間。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439E08C-B16A-2149-8FA6-4619D33B04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54" y="1331119"/>
            <a:ext cx="567661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2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D: DevOps</a:t>
            </a:r>
            <a:r>
              <a:rPr lang="zh-TW" altLang="en-US" b="1" dirty="0"/>
              <a:t>作為</a:t>
            </a:r>
            <a:r>
              <a:rPr lang="en-US" altLang="zh-TW" b="1" dirty="0"/>
              <a:t>Dev </a:t>
            </a:r>
            <a:r>
              <a:rPr lang="zh-TW" altLang="en-US" b="1" dirty="0"/>
              <a:t>單純的工具團隊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作為改良</a:t>
            </a:r>
            <a:r>
              <a:rPr lang="en-US" altLang="zh-TW" dirty="0"/>
              <a:t>Dev</a:t>
            </a:r>
            <a:r>
              <a:rPr lang="zh-TW" altLang="en-US" dirty="0"/>
              <a:t>團隊工具的的一個子團隊，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還是完全獨立，隨著</a:t>
            </a:r>
            <a:r>
              <a:rPr lang="en-US" altLang="zh-TW" dirty="0"/>
              <a:t>DevOps</a:t>
            </a:r>
            <a:r>
              <a:rPr lang="zh-TW" altLang="en-US" dirty="0"/>
              <a:t>引進開發、測試工具，能夠有效的提高</a:t>
            </a:r>
            <a:r>
              <a:rPr lang="en-US" altLang="zh-TW" dirty="0"/>
              <a:t>Dev</a:t>
            </a:r>
            <a:r>
              <a:rPr lang="zh-TW" altLang="en-US" dirty="0"/>
              <a:t>團隊的產出的品質，但軟體開發時缺少</a:t>
            </a:r>
            <a:r>
              <a:rPr lang="en-US" altLang="zh-TW" dirty="0"/>
              <a:t>Ops</a:t>
            </a:r>
            <a:r>
              <a:rPr lang="zh-TW" altLang="en-US" dirty="0"/>
              <a:t>團隊的參與，還是會造成開發出難以維護，即高維護成本的軟體。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F123FFE-D19F-064B-9D4A-165D38FD2A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07" y="1447801"/>
            <a:ext cx="728851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70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DevOps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CI/CD</a:t>
            </a:r>
          </a:p>
          <a:p>
            <a:r>
              <a:rPr kumimoji="1" lang="en-US" altLang="zh-TW" dirty="0"/>
              <a:t>Docker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TW" sz="3200" dirty="0"/>
              <a:t>Docker Compute</a:t>
            </a:r>
            <a:r>
              <a:rPr kumimoji="1" lang="zh-TW" altLang="en-US" sz="3200" dirty="0"/>
              <a:t> 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CN" dirty="0"/>
              <a:t>Jenkins</a:t>
            </a:r>
          </a:p>
          <a:p>
            <a:r>
              <a:rPr kumimoji="1" lang="en-US" altLang="zh-CN" dirty="0"/>
              <a:t>GitLab CI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E: </a:t>
            </a:r>
            <a:r>
              <a:rPr lang="en-US" altLang="zh-TW" b="1" dirty="0" err="1"/>
              <a:t>SysAdmin</a:t>
            </a:r>
            <a:r>
              <a:rPr lang="en-US" altLang="zh-TW" b="1" dirty="0"/>
              <a:t> </a:t>
            </a:r>
            <a:r>
              <a:rPr lang="zh-TW" altLang="en-US" b="1" dirty="0"/>
              <a:t>更名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從</a:t>
            </a:r>
            <a:r>
              <a:rPr lang="en-US" altLang="zh-TW" dirty="0"/>
              <a:t>Ops</a:t>
            </a:r>
            <a:r>
              <a:rPr lang="zh-TW" altLang="en-US" dirty="0"/>
              <a:t>團隊中組建</a:t>
            </a:r>
            <a:r>
              <a:rPr lang="en-US" altLang="zh-TW" dirty="0"/>
              <a:t>DevOps</a:t>
            </a:r>
            <a:r>
              <a:rPr lang="zh-TW" altLang="en-US" dirty="0"/>
              <a:t>子團隊，使得</a:t>
            </a:r>
            <a:r>
              <a:rPr lang="en-US" altLang="zh-TW" dirty="0"/>
              <a:t>DevOps</a:t>
            </a:r>
            <a:r>
              <a:rPr lang="zh-TW" altLang="en-US" dirty="0"/>
              <a:t>只能依現有</a:t>
            </a:r>
            <a:r>
              <a:rPr lang="en-US" altLang="zh-TW" dirty="0"/>
              <a:t>Ops</a:t>
            </a:r>
            <a:r>
              <a:rPr lang="zh-TW" altLang="en-US" dirty="0"/>
              <a:t>制度來進行</a:t>
            </a:r>
            <a:r>
              <a:rPr lang="en-US" altLang="zh-TW" dirty="0"/>
              <a:t>DevOps</a:t>
            </a:r>
            <a:r>
              <a:rPr lang="zh-TW" altLang="en-US" dirty="0"/>
              <a:t>設計，無法參與</a:t>
            </a:r>
            <a:r>
              <a:rPr lang="en-US" altLang="zh-TW" dirty="0"/>
              <a:t>Dev</a:t>
            </a:r>
            <a:r>
              <a:rPr lang="zh-TW" altLang="en-US" dirty="0"/>
              <a:t>開發，造成往往只是</a:t>
            </a:r>
            <a:r>
              <a:rPr lang="en-US" altLang="zh-TW" dirty="0" err="1"/>
              <a:t>SysAdmin</a:t>
            </a:r>
            <a:r>
              <a:rPr lang="en-US" altLang="zh-TW" dirty="0"/>
              <a:t> </a:t>
            </a:r>
            <a:r>
              <a:rPr lang="zh-TW" altLang="en-US" dirty="0"/>
              <a:t>更名，或自動化</a:t>
            </a:r>
            <a:r>
              <a:rPr lang="en-US" altLang="zh-TW" dirty="0"/>
              <a:t>Ops</a:t>
            </a:r>
            <a:r>
              <a:rPr lang="zh-TW" altLang="en-US" dirty="0"/>
              <a:t>工作。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5CFD252-5C4C-7443-B98B-C51ED6B50B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97" y="1331119"/>
            <a:ext cx="724037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84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0296C-F15A-4E44-9508-CB56C08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1B4C9-EBFC-4543-9B4C-10130632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持續整合、持續交付、持續部署</a:t>
            </a:r>
            <a:endParaRPr kumimoji="1" lang="en-US" altLang="zh-TW" dirty="0"/>
          </a:p>
          <a:p>
            <a:r>
              <a:rPr kumimoji="1" lang="zh-TW" altLang="en-US" dirty="0"/>
              <a:t>持續</a:t>
            </a:r>
            <a:r>
              <a:rPr kumimoji="1" lang="en-US" altLang="zh-TW" dirty="0"/>
              <a:t> = </a:t>
            </a:r>
            <a:r>
              <a:rPr kumimoji="1" lang="zh-CN" altLang="en-US" dirty="0"/>
              <a:t>自動化</a:t>
            </a:r>
            <a:endParaRPr kumimoji="1" lang="en-US" altLang="zh-CN" dirty="0"/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Code commit</a:t>
            </a:r>
            <a:r>
              <a:rPr kumimoji="1" lang="zh-CN" altLang="en-US" dirty="0"/>
              <a:t>開始，直到後續部署監控通知。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CB99ED-4852-3946-B3D4-72DE47F6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B28BDA-321D-9542-B8F1-B4F0E71F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057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84D6E-B937-8B4D-B0F2-48FB8A0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 on DevOps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67AC3F4-2E9A-DA42-B1CF-59B24677A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00417" y="2052638"/>
            <a:ext cx="815294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FC151B-2E71-6144-AF2E-5547C9A5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E02537-B486-9448-971F-ABE7E82A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14B826B-992F-8C4D-9E48-8CB896B81054}"/>
              </a:ext>
            </a:extLst>
          </p:cNvPr>
          <p:cNvSpPr txBox="1"/>
          <p:nvPr/>
        </p:nvSpPr>
        <p:spPr>
          <a:xfrm>
            <a:off x="1163596" y="6377396"/>
            <a:ext cx="918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rickhw.github.io</a:t>
            </a:r>
            <a:r>
              <a:rPr kumimoji="1" lang="en-US" altLang="zh-TW" dirty="0"/>
              <a:t>/2018/12/15/DevOps/TheProblem-In-DevOps-8-Cycle/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0481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1645E-DFAE-7147-AB55-E717D997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 </a:t>
            </a:r>
            <a:r>
              <a:rPr kumimoji="1" lang="zh-CN" altLang="en-US" dirty="0"/>
              <a:t>步驟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B0C80A7-BFEB-0E44-9C2D-D4347EE9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485" y="1737049"/>
            <a:ext cx="5824254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FEE3A-8856-B144-A725-23F4D78A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F157D0-12E3-5F46-9921-9FEF6E04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26D253-B2CB-9945-9F83-48560536EA25}"/>
              </a:ext>
            </a:extLst>
          </p:cNvPr>
          <p:cNvSpPr txBox="1"/>
          <p:nvPr/>
        </p:nvSpPr>
        <p:spPr>
          <a:xfrm>
            <a:off x="2162392" y="6220616"/>
            <a:ext cx="723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techblog.rakuten.co.jp</a:t>
            </a:r>
            <a:r>
              <a:rPr kumimoji="1" lang="en-US" altLang="zh-TW" dirty="0"/>
              <a:t>/2018/02/06/cd-the-best-practice/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370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ABDCB-922F-174B-8AED-2CE4CF3D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開發流程圖</a:t>
            </a:r>
            <a:endParaRPr kumimoji="1" lang="zh-TW" altLang="en-US" dirty="0"/>
          </a:p>
        </p:txBody>
      </p:sp>
      <p:pic>
        <p:nvPicPr>
          <p:cNvPr id="7" name="內容版面配置區 6" descr="一張含有 文字, 地圖 的圖片&#10;&#10;自動產生的描述">
            <a:extLst>
              <a:ext uri="{FF2B5EF4-FFF2-40B4-BE49-F238E27FC236}">
                <a16:creationId xmlns:a16="http://schemas.microsoft.com/office/drawing/2014/main" id="{31BFAA10-E3FB-154B-8C4D-E3589BB25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459" y="1124477"/>
            <a:ext cx="3740312" cy="495672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DBE8F5-3E9D-934D-BFB0-2382FCFD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AC2D3E-E383-4048-919A-AF169082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F2307-6E17-AF4A-840D-B962D7DBB2BE}"/>
              </a:ext>
            </a:extLst>
          </p:cNvPr>
          <p:cNvSpPr txBox="1"/>
          <p:nvPr/>
        </p:nvSpPr>
        <p:spPr>
          <a:xfrm>
            <a:off x="4070848" y="6280923"/>
            <a:ext cx="71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資料來源：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nvie.com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0544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53C84-9551-274B-B046-2E033AC7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分支定義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3B7DA-A74A-5043-8194-EADDCD9BD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長期存在分支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master:</a:t>
            </a:r>
            <a:r>
              <a:rPr kumimoji="1" lang="zh-TW" altLang="en-US" dirty="0"/>
              <a:t> 核心</a:t>
            </a:r>
            <a:r>
              <a:rPr kumimoji="1" lang="zh-CN" altLang="en-US" dirty="0"/>
              <a:t>分支，不開放工程師直接</a:t>
            </a:r>
            <a:r>
              <a:rPr kumimoji="1" lang="en-US" altLang="zh-CN" dirty="0"/>
              <a:t>Commit</a:t>
            </a:r>
            <a:r>
              <a:rPr kumimoji="1" lang="zh-CN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develop: </a:t>
            </a:r>
            <a:r>
              <a:rPr kumimoji="1" lang="zh-TW" altLang="en-US" dirty="0"/>
              <a:t>功能開發分支</a:t>
            </a:r>
            <a:endParaRPr kumimoji="1" lang="en-US" altLang="zh-TW" dirty="0"/>
          </a:p>
          <a:p>
            <a:r>
              <a:rPr kumimoji="1" lang="zh-TW" altLang="en-US" dirty="0"/>
              <a:t>短期存在分支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Hotfixes:</a:t>
            </a:r>
            <a:r>
              <a:rPr kumimoji="1" lang="zh-TW" altLang="en-US" dirty="0"/>
              <a:t> 處理</a:t>
            </a:r>
            <a:r>
              <a:rPr kumimoji="1" lang="en-US" altLang="zh-TW" dirty="0"/>
              <a:t>release</a:t>
            </a:r>
            <a:r>
              <a:rPr kumimoji="1" lang="zh-TW" altLang="en-US" dirty="0"/>
              <a:t>產品的重大</a:t>
            </a:r>
            <a:r>
              <a:rPr kumimoji="1" lang="en-US" altLang="zh-TW" dirty="0"/>
              <a:t>bug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Release branch: </a:t>
            </a:r>
            <a:r>
              <a:rPr kumimoji="1" lang="zh-CN" altLang="en-US" dirty="0"/>
              <a:t>在出版前，進行</a:t>
            </a:r>
            <a:r>
              <a:rPr kumimoji="1" lang="en-US" altLang="zh-CN" dirty="0"/>
              <a:t>releas</a:t>
            </a:r>
            <a:r>
              <a:rPr kumimoji="1" lang="en-US" altLang="zh-TW" dirty="0"/>
              <a:t>e</a:t>
            </a:r>
            <a:r>
              <a:rPr kumimoji="1" lang="zh-CN" altLang="en-US" dirty="0"/>
              <a:t>前測試。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Feature: </a:t>
            </a:r>
            <a:r>
              <a:rPr kumimoji="1" lang="zh-CN" altLang="en-US" dirty="0"/>
              <a:t>功能開發分支。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C503EB-8892-8A43-9758-37C6F03E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992520-EF1E-CA40-83CD-98BCAB18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857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2B16E-6B99-B140-A13C-F3A2D53B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07E2B-8373-F448-B6C4-16CD5650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除了</a:t>
            </a:r>
            <a:r>
              <a:rPr kumimoji="1" lang="en-US" altLang="zh-TW" dirty="0"/>
              <a:t>master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develop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branch</a:t>
            </a:r>
            <a:r>
              <a:rPr kumimoji="1" lang="zh-TW" altLang="en-US" dirty="0"/>
              <a:t>請</a:t>
            </a:r>
            <a:r>
              <a:rPr kumimoji="1" lang="zh-CN" altLang="en-US" dirty="0"/>
              <a:t>勿長期存在，特別是</a:t>
            </a:r>
            <a:r>
              <a:rPr kumimoji="1" lang="en-US" altLang="zh-CN" dirty="0"/>
              <a:t>feature</a:t>
            </a:r>
          </a:p>
          <a:p>
            <a:r>
              <a:rPr kumimoji="1" lang="en-US" altLang="zh-TW" dirty="0"/>
              <a:t>Release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Hotfix</a:t>
            </a:r>
            <a:r>
              <a:rPr kumimoji="1" lang="en-US" altLang="zh-TW" dirty="0"/>
              <a:t> branch</a:t>
            </a:r>
            <a:r>
              <a:rPr kumimoji="1" lang="zh-CN" altLang="en-US" dirty="0"/>
              <a:t>只能修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，不能增加新功能。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93587A-8CE1-6640-8FDA-3A1ADF09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872428-DCBB-EE49-971E-DAAB2320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3194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lang="en-US" altLang="zh-TW" sz="3200" dirty="0">
                <a:hlinkClick r:id="rId3"/>
              </a:rPr>
              <a:t>https://github.com/demoyuw/docker-devops</a:t>
            </a:r>
            <a:endParaRPr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5"/>
              </a:rPr>
              <a:t>https://reurl.cc/62bNxb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" action="ppaction://noaction"/>
            </a:endParaRPr>
          </a:p>
          <a:p>
            <a:pPr lvl="1"/>
            <a:r>
              <a:rPr kumimoji="1" lang="en-US" altLang="zh-CN" dirty="0">
                <a:hlinkClick r:id="" action="ppaction://noaction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682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pt" altLang="zh-TW" dirty="0" err="1"/>
              <a:t>docker-devops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</a:t>
            </a:r>
            <a:r>
              <a:rPr kumimoji="1" lang="pt" altLang="zh-TW" dirty="0" err="1"/>
              <a:t>docker-devops</a:t>
            </a:r>
            <a:r>
              <a:rPr kumimoji="1" lang="en-US" altLang="zh-TW" dirty="0"/>
              <a:t>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</a:t>
            </a:r>
            <a:r>
              <a:rPr kumimoji="1" lang="pt" altLang="zh-TW" dirty="0" err="1"/>
              <a:t>docker-devops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048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693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6352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03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{vm1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}:{Container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</a:t>
            </a:r>
          </a:p>
          <a:p>
            <a:pPr lvl="2"/>
            <a:r>
              <a:rPr lang="en-US" altLang="zh-TW" dirty="0"/>
              <a:t>docker run -p 80:8080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330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	</a:t>
            </a:r>
          </a:p>
          <a:p>
            <a:pPr lvl="1"/>
            <a:r>
              <a:rPr lang="en-US" altLang="zh-TW" dirty="0"/>
              <a:t>docker run -v {vm1</a:t>
            </a:r>
            <a:r>
              <a:rPr lang="zh-CN" altLang="en-US" dirty="0"/>
              <a:t>資料夾路徑</a:t>
            </a:r>
            <a:r>
              <a:rPr lang="en-US" altLang="zh-TW" dirty="0"/>
              <a:t>}:{Container</a:t>
            </a:r>
            <a:r>
              <a:rPr lang="zh-CN" altLang="en-US" dirty="0"/>
              <a:t>內資料夾路徑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Ex: docker run -v /home/user/container-log:/var/log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7413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403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4768D-00FE-7A49-9D1E-9C740D71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DevOps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8F2F1-228D-C341-8E3C-E6D0AE07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一種文化</a:t>
            </a:r>
            <a:endParaRPr kumimoji="1" lang="en-US" altLang="zh-TW" dirty="0"/>
          </a:p>
          <a:p>
            <a:r>
              <a:rPr kumimoji="1" lang="zh-TW" altLang="en-US" dirty="0"/>
              <a:t>從</a:t>
            </a:r>
            <a:r>
              <a:rPr kumimoji="1" lang="en-US" altLang="zh-TW" dirty="0"/>
              <a:t>Developer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Operator </a:t>
            </a:r>
            <a:r>
              <a:rPr kumimoji="1" lang="zh-CN" altLang="en-US" dirty="0"/>
              <a:t>互相合作</a:t>
            </a:r>
            <a:endParaRPr kumimoji="1" lang="en-US" altLang="zh-CN" dirty="0"/>
          </a:p>
          <a:p>
            <a:r>
              <a:rPr kumimoji="1" lang="zh-CN" altLang="en-US" dirty="0"/>
              <a:t>自動化所有流程</a:t>
            </a:r>
            <a:endParaRPr kumimoji="1" lang="en-US" altLang="zh-CN" dirty="0"/>
          </a:p>
          <a:p>
            <a:r>
              <a:rPr kumimoji="1" lang="zh-CN" altLang="en-US" dirty="0"/>
              <a:t>提高軟體穩定性及可維護性</a:t>
            </a:r>
            <a:endParaRPr kumimoji="1" lang="en-US" altLang="zh-CN" dirty="0"/>
          </a:p>
          <a:p>
            <a:r>
              <a:rPr kumimoji="1" lang="zh-CN" altLang="en-US" dirty="0"/>
              <a:t>加快軟體</a:t>
            </a:r>
            <a:r>
              <a:rPr kumimoji="1" lang="en-US" altLang="zh-CN" dirty="0"/>
              <a:t>release</a:t>
            </a:r>
            <a:r>
              <a:rPr kumimoji="1" lang="zh-CN" altLang="en-US" dirty="0"/>
              <a:t>速度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A919D-3B74-A24C-8A65-32365446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3186F-80C5-014B-996A-0FEEF284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391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7204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0C733B-8404-A04C-AEF9-88A5BFDB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DevOps</a:t>
            </a:r>
            <a:r>
              <a:rPr lang="zh-TW" altLang="en-US" b="1" dirty="0"/>
              <a:t>適用模式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513D585-B0E7-8442-95E2-C80A8F4D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資料來源：</a:t>
            </a:r>
            <a:r>
              <a:rPr kumimoji="1" lang="zh-TW" altLang="en-US" dirty="0"/>
              <a:t>圖片來源</a:t>
            </a:r>
            <a:r>
              <a:rPr kumimoji="1" lang="en-US" altLang="zh-TW" dirty="0"/>
              <a:t>:</a:t>
            </a:r>
            <a:r>
              <a:rPr lang="en-US" altLang="zh-TW" dirty="0">
                <a:hlinkClick r:id="rId2"/>
              </a:rPr>
              <a:t>https://mp.weixin.qq.com/s/L1vl8-SXNpV2Mt7gXU_gCA?fbclid=IwAR0mUuqK3-_UfYuKjzVHYb_yd5Pa4leb20vMXX6RbVwXJ1UeSz9F_XLplcI</a:t>
            </a:r>
            <a:endParaRPr kumimoji="1"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59E39A-78BB-374B-805A-F7EBB5B2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ABC0EB-EE52-4D4D-ABC2-D5572D3C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416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290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7302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8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07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1 </a:t>
            </a:r>
            <a:r>
              <a:rPr lang="en-US" altLang="zh-TW" b="1" dirty="0"/>
              <a:t>Dev + 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9972A3-9F32-C24E-9930-12BA30656E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80" y="1331119"/>
            <a:ext cx="722363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 </a:t>
            </a:r>
            <a:r>
              <a:rPr lang="zh-TW" altLang="en-US" dirty="0"/>
              <a:t>兩個團隊互相合作，而中間的交集即為</a:t>
            </a:r>
            <a:r>
              <a:rPr lang="en-US" altLang="zh-TW" dirty="0"/>
              <a:t>DevOps</a:t>
            </a:r>
            <a:r>
              <a:rPr lang="zh-TW" altLang="en-US" dirty="0"/>
              <a:t>人員，暨了解</a:t>
            </a:r>
            <a:r>
              <a:rPr lang="en-US" altLang="zh-TW" dirty="0"/>
              <a:t>Dev</a:t>
            </a:r>
            <a:r>
              <a:rPr lang="zh-TW" altLang="en-US" dirty="0"/>
              <a:t>且同時了解</a:t>
            </a:r>
            <a:r>
              <a:rPr lang="en-US" altLang="zh-TW" dirty="0"/>
              <a:t>Ops</a:t>
            </a:r>
            <a:r>
              <a:rPr lang="zh-TW" altLang="en-US" dirty="0"/>
              <a:t>，當作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間溝通的橋樑。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748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6001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292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50BADC-20FA-E340-863D-89E052DC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Gitlab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657613B-DA14-774C-AD65-8C9D52236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304F1E-8C13-5B47-80F4-32163C8A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937282-0440-CA4B-B392-45704D44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508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F382D28-E66A-FD41-84E2-EF5EC768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container deploy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1562E4B-D9A1-F044-B0A5-E61F537F0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docker run </a:t>
            </a:r>
            <a:r>
              <a:rPr lang="en-US" altLang="zh-TW" dirty="0"/>
              <a:t>--env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'http://{vm1</a:t>
            </a:r>
            <a:r>
              <a:rPr lang="zh-CN" altLang="en-US" dirty="0"/>
              <a:t>外部</a:t>
            </a:r>
            <a:r>
              <a:rPr lang="en-US" altLang="zh-CN" dirty="0" err="1"/>
              <a:t>ip</a:t>
            </a:r>
            <a:r>
              <a:rPr lang="en-US" altLang="zh-TW" dirty="0"/>
              <a:t>}';" </a:t>
            </a:r>
            <a:r>
              <a:rPr kumimoji="1" lang="en-US" altLang="zh-TW" dirty="0"/>
              <a:t> --detach --publish 443:443 --publish 80:80 --publish 10022:22 --name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--restart always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/logs:/var/log/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/data:/var/opt/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gitlab-ce:latest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86EB0-AB7F-6744-B2DE-2649B03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9CCE1C-6F8D-734E-914C-86014953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8102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E9F42-3B68-8D49-99B9-3648B03A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4CB174B-8956-C848-BC25-0C9171511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714" y="2052638"/>
            <a:ext cx="708034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799F29-D7BD-494C-B9EC-4290D2E0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D7735F-4D13-C54C-8E17-3D7BBADE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42092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4DF23-FDC3-9D41-962C-DF99D2CF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login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BE9FF4-4844-A84D-98B8-2C6CF928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3EBF0-2E50-E643-BD88-DCBE7767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2E055B-9A7F-5341-9B73-F512BEE2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7510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30426-6D8A-ED4F-A46B-47AC1D71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UI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85BA1-EE1A-8045-9769-475ECA54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388" y="2052638"/>
            <a:ext cx="792899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A94089-43BF-0641-9AE2-07516680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F45545-D99C-DE4E-A184-115FD863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323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2 </a:t>
            </a:r>
            <a:r>
              <a:rPr lang="zh-TW" altLang="en-US" b="1" dirty="0"/>
              <a:t>共享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團隊大部分人員共享</a:t>
            </a:r>
            <a:r>
              <a:rPr lang="en-US" altLang="zh-TW" dirty="0"/>
              <a:t>Ops</a:t>
            </a:r>
            <a:r>
              <a:rPr lang="zh-TW" altLang="en-US" dirty="0"/>
              <a:t>的工作，所以</a:t>
            </a:r>
            <a:r>
              <a:rPr lang="en-US" altLang="zh-TW" dirty="0" err="1"/>
              <a:t>Devs</a:t>
            </a:r>
            <a:r>
              <a:rPr lang="zh-TW" altLang="en-US" dirty="0"/>
              <a:t>在開發時會考量到本身後續維運的難度，而設計軟體。本架構適用於團隊</a:t>
            </a:r>
            <a:r>
              <a:rPr lang="en-US" altLang="zh-TW" dirty="0"/>
              <a:t>(Facebook</a:t>
            </a:r>
            <a:r>
              <a:rPr lang="zh-TW" altLang="en-US" dirty="0"/>
              <a:t>、</a:t>
            </a:r>
            <a:r>
              <a:rPr lang="en-US" altLang="zh-TW" dirty="0"/>
              <a:t>Netflix)</a:t>
            </a:r>
            <a:r>
              <a:rPr lang="zh-TW" altLang="en-US" dirty="0"/>
              <a:t>聚焦於開發單一核心產品，當多個產品同時進行時，會讓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近一步分開到模式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294445-E40F-F94C-9542-13F00B04CC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40" y="1294362"/>
            <a:ext cx="715935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0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FD2A3-7558-3B4E-854F-833188E5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– </a:t>
            </a:r>
            <a:r>
              <a:rPr kumimoji="1" lang="zh-TW" altLang="en-US" dirty="0"/>
              <a:t>建立新專案，</a:t>
            </a:r>
            <a:r>
              <a:rPr kumimoji="1" lang="en-US" altLang="zh-TW" dirty="0"/>
              <a:t>from 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F7327F8-DAC9-2F4C-8296-711A005D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68450"/>
            <a:ext cx="8947150" cy="39641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25F678-890B-E345-9BEF-DE5A7916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3058F-CF1E-4E4F-9B37-504BEF87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1047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01A47-8513-BF46-9761-76157402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新專案名稱及擁有者設定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0257FDF-CB8D-F547-BDF0-7FD5DF85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34" y="2052638"/>
            <a:ext cx="580810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9337D2-B704-534E-B3A2-3291E9DE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E3312-395A-D145-BA00-1E8D0842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3964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FFDAC-A35C-6E42-940D-40C459C3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設定新專案權限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4AC809E-4888-8C40-A86D-BFA0971A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818" y="2052638"/>
            <a:ext cx="58861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CEB258-0710-7848-91E2-2856410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DA650E-ABAC-2C44-8423-B47CF642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1665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920D2C-D2DB-484A-983B-9CECA49A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Jenkins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6869AD9-99E5-A447-8A63-4BE72E3AF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54BE09-A259-8745-94F0-C9CBF93E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5B390B-0B1C-DF46-BADC-75D35703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8918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59620C-7E82-9B43-A901-1D5ED5E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Jenkins using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2A690-84D5-F44C-9ED3-BCEB1108B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-u root -p 8080:8080 -v $HOME/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-data:/var/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jenkinsci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blueocean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266BE4-29A2-4A47-A8D9-D0152B62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370D7C-8363-A143-9098-8E82BB86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69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D3884-0E0D-774A-923E-245955DA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1C2183D-ED4A-CE43-8EF7-CE1EB93E2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67" y="2052638"/>
            <a:ext cx="566744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611665-035E-E640-9BB1-0AE8B4DE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054C99-D6BB-E94F-A1B0-7AE8AC2A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76873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08CE9-E516-914C-9437-D03F6C15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kumimoji="1" lang="en-US" altLang="zh-CN" dirty="0"/>
              <a:t>Jenkins 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24E256-8AA2-4E4C-911D-A28EA812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exec -it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cat 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/secrets/</a:t>
            </a:r>
            <a:r>
              <a:rPr kumimoji="1" lang="en-US" altLang="zh-TW" dirty="0" err="1"/>
              <a:t>initialAdminPassword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55211C-1D75-374A-8EFF-6882723D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FD953C-809A-3E40-87DF-FFA964D7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2543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2D02F-2E2F-2941-B5B4-73868C2C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安裝預設套件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47B7C76-FBB9-4F4B-9773-A83531ABE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139" y="2052638"/>
            <a:ext cx="568749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43B62D-07C7-DD43-AB51-1CFE981B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2F36A4-0EB5-5A45-AE8A-3C610777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5283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82AD3-90DE-DD42-AB17-EA8C3D94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Admin User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0AF1BC3-4FC7-9047-925E-1099A803E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830" y="2052638"/>
            <a:ext cx="460611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FCAB0-29EC-954A-B12B-865BCDB3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6D7BAD-B9CD-B343-8A7F-8FE53BD8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1702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14C21-BC74-5240-85D5-158C543D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domain name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039583-824F-614C-BC3D-E24BB49E2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853" y="2052638"/>
            <a:ext cx="565407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4972D2-02C5-654E-B5EC-2AC8B895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49B0BB-97A3-BE42-BCA0-F1268B4D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51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3: Ops</a:t>
            </a:r>
            <a:r>
              <a:rPr lang="zh-TW" altLang="en-US" b="1" dirty="0"/>
              <a:t>作為</a:t>
            </a:r>
            <a:r>
              <a:rPr lang="en-US" altLang="zh-TW" b="1" dirty="0"/>
              <a:t>IaaS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Ops </a:t>
            </a:r>
            <a:r>
              <a:rPr lang="zh-TW" altLang="en-US" dirty="0"/>
              <a:t>全由</a:t>
            </a:r>
            <a:r>
              <a:rPr lang="en-US" altLang="zh-TW" dirty="0"/>
              <a:t>IaaS</a:t>
            </a:r>
            <a:r>
              <a:rPr lang="zh-TW" altLang="en-US" dirty="0"/>
              <a:t>公有雲服務來取代，適用在小規模軟體服務，</a:t>
            </a:r>
            <a:r>
              <a:rPr lang="en-US" altLang="zh-TW" dirty="0"/>
              <a:t>Dev</a:t>
            </a:r>
            <a:r>
              <a:rPr lang="zh-TW" altLang="en-US" dirty="0"/>
              <a:t>團隊在內部組建小規模團體進行軟體維運，監控，</a:t>
            </a:r>
            <a:r>
              <a:rPr lang="en-US" altLang="zh-TW" dirty="0"/>
              <a:t>Server</a:t>
            </a:r>
            <a:r>
              <a:rPr lang="zh-TW" altLang="en-US" dirty="0"/>
              <a:t>配置等設定。當規模數增長時，最終還是會組建獨立的</a:t>
            </a:r>
            <a:r>
              <a:rPr lang="en-US" altLang="zh-TW" dirty="0"/>
              <a:t>Ops</a:t>
            </a:r>
            <a:r>
              <a:rPr lang="zh-TW" altLang="en-US" dirty="0"/>
              <a:t>回到模式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E9A131-D547-5349-90C1-7D1B4F103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72" y="1294362"/>
            <a:ext cx="718510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44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7F7F9-AF18-094E-94D8-B2ADB98C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進入操作畫面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D6CC09-78A7-D542-9DB3-7D629522B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9161"/>
            <a:ext cx="8947150" cy="41427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BBE0AC-C7CE-5E46-8411-95BD77AC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EF90A0-EB4F-644E-A58A-AD9AA7C7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02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94A6923-4A1B-7643-A501-C5C7E559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and </a:t>
            </a:r>
            <a:r>
              <a:rPr lang="en-US" altLang="zh-CN" dirty="0"/>
              <a:t>Jenkins hook together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370A473-FE8C-4749-9E8A-0A6765FDA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FC83D4-9541-8D4C-A393-3DB51C63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632C4B-3462-2148-B807-EE520A13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0334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3A20C-3CBE-A746-8E28-978C68B6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user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Access</a:t>
            </a:r>
            <a:r>
              <a:rPr kumimoji="1" lang="en-US" altLang="zh-TW" dirty="0"/>
              <a:t> token - 1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B635E5-4FCE-5B46-9129-73343927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9688A-8DBF-2E4F-81EC-EA20EB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A71E81F9-C0F3-A144-BEFD-A51647E65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023" y="2052638"/>
            <a:ext cx="3917729" cy="4195762"/>
          </a:xfrm>
        </p:spPr>
      </p:pic>
    </p:spTree>
    <p:extLst>
      <p:ext uri="{BB962C8B-B14F-4D97-AF65-F5344CB8AC3E}">
        <p14:creationId xmlns:p14="http://schemas.microsoft.com/office/powerpoint/2010/main" val="18956807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933F2-65C4-1340-9718-CD462F79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設定此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0DB4231-7464-BF4E-957D-73A28774C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99533" y="1814307"/>
            <a:ext cx="9614300" cy="480208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01005D-4DA6-9641-AFE6-459F9E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30258E-D4C4-F84C-BEA5-F3E96258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01344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FDE6F-E580-2A4D-A6EB-5B7BC301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把</a:t>
            </a:r>
            <a:r>
              <a:rPr kumimoji="1" lang="en-US" altLang="zh-CN" dirty="0"/>
              <a:t>token </a:t>
            </a:r>
            <a:r>
              <a:rPr kumimoji="1" lang="zh-CN" altLang="en-US" dirty="0"/>
              <a:t>另存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80626-D37F-DD46-BD03-79731C25D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73151" y="1976921"/>
            <a:ext cx="9136566" cy="45804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0486D-340A-EB4A-8302-6C92EB1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68F78A-6246-AF48-8EF3-D68A393E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87535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2D110-EFAF-B64F-ABED-81116279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得到</a:t>
            </a:r>
            <a:r>
              <a:rPr kumimoji="1" lang="en-US" altLang="zh-CN" dirty="0"/>
              <a:t>token</a:t>
            </a:r>
            <a:br>
              <a:rPr kumimoji="1" lang="en-US" altLang="zh-CN" dirty="0"/>
            </a:b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5B515D0-1EC0-F34D-8001-82F2F4E2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966" y="2052638"/>
            <a:ext cx="498384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C206A2-5AF5-0C49-820C-EEB3DD7D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CA848-C949-F443-9779-25DA5FCC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068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089AC-847E-4047-84B6-CD3A7661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30C4B6C-046D-2441-8C47-30F4D518E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94210" y="2072263"/>
            <a:ext cx="8365355" cy="41565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A7F7B9-229C-6949-AF0C-1EE82E19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C536C3-1A6C-0346-B979-F066F3C6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931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54648-C606-9E4D-8B6E-1638892B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71B603E-5FC4-244A-80AA-1C6CF6D67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387807" y="2069128"/>
            <a:ext cx="8378161" cy="416278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08E791-5C44-4449-8506-C2C1D9A3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B21293-157F-C549-A920-EEFBF456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00287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E075-4624-4F49-A135-D9CE1AA3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</a:t>
            </a:r>
            <a:r>
              <a:rPr kumimoji="1" lang="zh-CN" altLang="en-US" dirty="0"/>
              <a:t>系統參數設定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6BEC7E-8CEE-9946-8BE0-62C7C8E3E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72239" y="2656076"/>
            <a:ext cx="6009298" cy="298888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5C5E4-690B-B14A-A8B7-335DDE36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1E9153-8BCE-9C4E-9BC1-EB10F690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24125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9A5BF-4F43-5644-B062-E6FB82D2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 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 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DC8D324-BBBF-9E49-BEC5-2D30C47A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03313" y="2701543"/>
            <a:ext cx="8947150" cy="289795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D6096-D016-C545-9FB9-8F620E41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2020/10/25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8B53FE-1E5F-D44C-ABBB-81A79535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4744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3819</TotalTime>
  <Words>4581</Words>
  <Application>Microsoft Macintosh PowerPoint</Application>
  <PresentationFormat>寬螢幕</PresentationFormat>
  <Paragraphs>858</Paragraphs>
  <Slides>155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155</vt:i4>
      </vt:variant>
    </vt:vector>
  </HeadingPairs>
  <TitlesOfParts>
    <vt:vector size="162" baseType="lpstr">
      <vt:lpstr>Microsoft JhengHei</vt:lpstr>
      <vt:lpstr>Arial</vt:lpstr>
      <vt:lpstr>Calibri</vt:lpstr>
      <vt:lpstr>Calibri Light</vt:lpstr>
      <vt:lpstr>Trebuchet MS</vt:lpstr>
      <vt:lpstr>Wingdings 3</vt:lpstr>
      <vt:lpstr>離子</vt:lpstr>
      <vt:lpstr>DevOps: Jenkins 搭配Docker 持續整合實務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DevOps 錯誤使用</vt:lpstr>
      <vt:lpstr>反類型A: 獨立的Dev 與Ops</vt:lpstr>
      <vt:lpstr>反類型B:獨立的Dev, Ops and DevOps</vt:lpstr>
      <vt:lpstr>反類型C: Dev不需要Ops</vt:lpstr>
      <vt:lpstr>反類型D: DevOps作為Dev 單純的工具團隊</vt:lpstr>
      <vt:lpstr>反類型E: SysAdmin 更名</vt:lpstr>
      <vt:lpstr>CI/CD</vt:lpstr>
      <vt:lpstr>CI/CD on DevOps</vt:lpstr>
      <vt:lpstr>CI/CD 步驟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設定root密碼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設定gitlab URL 及 Credentials</vt:lpstr>
      <vt:lpstr>設定token</vt:lpstr>
      <vt:lpstr>確認URL 及Credentials，並Test Connection</vt:lpstr>
      <vt:lpstr>Jenkins 建立Git project同名專案</vt:lpstr>
      <vt:lpstr>設定原始碼來源，Url 及Credentials</vt:lpstr>
      <vt:lpstr> 點選建置觸發，取得Secret token</vt:lpstr>
      <vt:lpstr>至Admin/Settings/Network/Outbound reuests，勾選allonw request to the local netowrk</vt:lpstr>
      <vt:lpstr>到專案內/ Settings/webhooks</vt:lpstr>
      <vt:lpstr>填入Url及Secret token</vt:lpstr>
      <vt:lpstr>新增webhook</vt:lpstr>
      <vt:lpstr>點選 Tete，測試Webhook</vt:lpstr>
      <vt:lpstr>得到回傳狀態200</vt:lpstr>
      <vt:lpstr>Jenkins被Gitlab驅動紀錄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Gitlab CI</vt:lpstr>
      <vt:lpstr>Gitlab CI</vt:lpstr>
      <vt:lpstr>Gitlab project/ Settings/ CI/CD/ Runners，取得URL及registration token</vt:lpstr>
      <vt:lpstr>Gitlab runner 註冊</vt:lpstr>
      <vt:lpstr>Gitlab runner 註冊紀錄</vt:lpstr>
      <vt:lpstr>調整gitlab-runner/config/config.toml</vt:lpstr>
      <vt:lpstr>Runner.docker 調整privileged及volumes</vt:lpstr>
      <vt:lpstr>Gitlab runner 執行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191</cp:revision>
  <dcterms:created xsi:type="dcterms:W3CDTF">2020-05-19T05:29:00Z</dcterms:created>
  <dcterms:modified xsi:type="dcterms:W3CDTF">2020-10-25T12:27:37Z</dcterms:modified>
</cp:coreProperties>
</file>